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90" r:id="rId4"/>
    <p:sldId id="258" r:id="rId5"/>
    <p:sldId id="284" r:id="rId6"/>
    <p:sldId id="285" r:id="rId7"/>
    <p:sldId id="286" r:id="rId8"/>
    <p:sldId id="289" r:id="rId9"/>
    <p:sldId id="291" r:id="rId10"/>
    <p:sldId id="292" r:id="rId11"/>
    <p:sldId id="293" r:id="rId12"/>
    <p:sldId id="294" r:id="rId13"/>
    <p:sldId id="296" r:id="rId14"/>
    <p:sldId id="295" r:id="rId15"/>
    <p:sldId id="297" r:id="rId16"/>
    <p:sldId id="298" r:id="rId17"/>
    <p:sldId id="299" r:id="rId18"/>
    <p:sldId id="283" r:id="rId19"/>
    <p:sldId id="276" r:id="rId20"/>
    <p:sldId id="300" r:id="rId21"/>
    <p:sldId id="259" r:id="rId22"/>
    <p:sldId id="280" r:id="rId23"/>
    <p:sldId id="278" r:id="rId24"/>
    <p:sldId id="263" r:id="rId25"/>
    <p:sldId id="264" r:id="rId26"/>
    <p:sldId id="265" r:id="rId27"/>
    <p:sldId id="281" r:id="rId28"/>
    <p:sldId id="282" r:id="rId29"/>
    <p:sldId id="301" r:id="rId30"/>
    <p:sldId id="275" r:id="rId31"/>
  </p:sldIdLst>
  <p:sldSz cx="18288000" cy="10287000"/>
  <p:notesSz cx="6858000" cy="9144000"/>
  <p:embeddedFontLst>
    <p:embeddedFont>
      <p:font typeface="Javanese Text" panose="02000000000000000000" pitchFamily="2" charset="0"/>
      <p:regular r:id="rId32"/>
    </p:embeddedFont>
    <p:embeddedFont>
      <p:font typeface="Josefin Sans" pitchFamily="2" charset="77"/>
      <p:regular r:id="rId33"/>
      <p:bold r:id="rId34"/>
    </p:embeddedFont>
    <p:embeddedFont>
      <p:font typeface="Josefin Sans Bold" panose="020F050202020403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3A31"/>
    <a:srgbClr val="0049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5" autoAdjust="0"/>
    <p:restoredTop sz="95033" autoAdjust="0"/>
  </p:normalViewPr>
  <p:slideViewPr>
    <p:cSldViewPr>
      <p:cViewPr varScale="1">
        <p:scale>
          <a:sx n="79" d="100"/>
          <a:sy n="79" d="100"/>
        </p:scale>
        <p:origin x="272"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1drv.ms/x/c/950b83db90b58172/ERnkeVYqMqxGkEo3ZXQb81gBbfEhIjX8CjCxRnkt8cSZGw?e=6Lhi3G"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02445" y="2484885"/>
            <a:ext cx="8217084" cy="4759701"/>
            <a:chOff x="0" y="719825"/>
            <a:chExt cx="10956112" cy="6346267"/>
          </a:xfrm>
        </p:grpSpPr>
        <p:sp>
          <p:nvSpPr>
            <p:cNvPr id="3" name="TextBox 3"/>
            <p:cNvSpPr txBox="1"/>
            <p:nvPr/>
          </p:nvSpPr>
          <p:spPr>
            <a:xfrm>
              <a:off x="0" y="2649883"/>
              <a:ext cx="10583673" cy="2862322"/>
            </a:xfrm>
            <a:prstGeom prst="rect">
              <a:avLst/>
            </a:prstGeom>
          </p:spPr>
          <p:txBody>
            <a:bodyPr wrap="square" lIns="0" tIns="0" rIns="0" bIns="0" rtlCol="0" anchor="t">
              <a:spAutoFit/>
            </a:bodyPr>
            <a:lstStyle/>
            <a:p>
              <a:pPr>
                <a:lnSpc>
                  <a:spcPts val="8372"/>
                </a:lnSpc>
              </a:pPr>
              <a:r>
                <a:rPr lang="vi-VN" sz="6800" b="1" dirty="0">
                  <a:solidFill>
                    <a:srgbClr val="F7B4A7"/>
                  </a:solidFill>
                  <a:latin typeface="Josefin Sans" panose="020B0604020202020204" charset="0"/>
                </a:rPr>
                <a:t>Báo cáo tiến độ đồ án kiểm định</a:t>
              </a:r>
              <a:endParaRPr lang="en-US" sz="6800" b="1" dirty="0">
                <a:solidFill>
                  <a:srgbClr val="F7B4A7"/>
                </a:solidFill>
                <a:latin typeface="Josefin Sans" panose="020B0604020202020204" charset="0"/>
              </a:endParaRPr>
            </a:p>
          </p:txBody>
        </p:sp>
        <p:sp>
          <p:nvSpPr>
            <p:cNvPr id="4" name="TextBox 4"/>
            <p:cNvSpPr txBox="1"/>
            <p:nvPr/>
          </p:nvSpPr>
          <p:spPr>
            <a:xfrm>
              <a:off x="0" y="719825"/>
              <a:ext cx="10956112" cy="1196909"/>
            </a:xfrm>
            <a:prstGeom prst="rect">
              <a:avLst/>
            </a:prstGeom>
          </p:spPr>
          <p:txBody>
            <a:bodyPr lIns="0" tIns="0" rIns="0" bIns="0" rtlCol="0" anchor="t">
              <a:spAutoFit/>
            </a:bodyPr>
            <a:lstStyle/>
            <a:p>
              <a:pPr>
                <a:lnSpc>
                  <a:spcPts val="3359"/>
                </a:lnSpc>
              </a:pPr>
              <a:r>
                <a:rPr lang="vi-VN" sz="3500" b="1" spc="446" dirty="0">
                  <a:solidFill>
                    <a:srgbClr val="94DDDE"/>
                  </a:solidFill>
                  <a:latin typeface="Josefin Sans" panose="020B0604020202020204" charset="0"/>
                </a:rPr>
                <a:t>Kiểm định chất lượng phần mềm</a:t>
              </a:r>
              <a:endParaRPr lang="en-US" sz="3500" b="1" spc="446" dirty="0">
                <a:solidFill>
                  <a:srgbClr val="94DDDE"/>
                </a:solidFill>
                <a:latin typeface="Josefin Sans" panose="020B0604020202020204" charset="0"/>
              </a:endParaRPr>
            </a:p>
          </p:txBody>
        </p:sp>
        <p:sp>
          <p:nvSpPr>
            <p:cNvPr id="5" name="TextBox 5"/>
            <p:cNvSpPr txBox="1"/>
            <p:nvPr/>
          </p:nvSpPr>
          <p:spPr>
            <a:xfrm>
              <a:off x="0" y="6245355"/>
              <a:ext cx="10956112" cy="820737"/>
            </a:xfrm>
            <a:prstGeom prst="rect">
              <a:avLst/>
            </a:prstGeom>
          </p:spPr>
          <p:txBody>
            <a:bodyPr lIns="0" tIns="0" rIns="0" bIns="0" rtlCol="0" anchor="t">
              <a:spAutoFit/>
            </a:bodyPr>
            <a:lstStyle/>
            <a:p>
              <a:pPr>
                <a:lnSpc>
                  <a:spcPts val="4760"/>
                </a:lnSpc>
              </a:pPr>
              <a:r>
                <a:rPr lang="vi-VN" sz="3400" dirty="0">
                  <a:solidFill>
                    <a:srgbClr val="94DDDE"/>
                  </a:solidFill>
                  <a:latin typeface="Josefin Sans" panose="020B0604020202020204" charset="0"/>
                </a:rPr>
                <a:t>Thực hiện bởi: Nhóm 5</a:t>
              </a:r>
              <a:endParaRPr lang="en-US" sz="3400" dirty="0">
                <a:solidFill>
                  <a:srgbClr val="94DDDE"/>
                </a:solidFill>
                <a:latin typeface="Josefin Sans" panose="020B0604020202020204" charset="0"/>
              </a:endParaRP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Josefin Sans" panose="020B0604020202020204" charset="0"/>
            </a:endParaRPr>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Josefin Sans" panose="020B0604020202020204" charset="0"/>
            </a:endParaRPr>
          </a:p>
        </p:txBody>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Josefin Sans" panose="020B0604020202020204" charset="0"/>
            </a:endParaRPr>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Josefin Sans" panose="020B0604020202020204" charset="0"/>
            </a:endParaRPr>
          </a:p>
        </p:txBody>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Josefin Sans"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3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ppt_x"/>
                                          </p:val>
                                        </p:tav>
                                        <p:tav tm="100000">
                                          <p:val>
                                            <p:strVal val="#ppt_x"/>
                                          </p:val>
                                        </p:tav>
                                      </p:tavLst>
                                    </p:anim>
                                    <p:anim calcmode="lin" valueType="num">
                                      <p:cBhvr additive="base">
                                        <p:cTn id="16" dur="1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500"/>
                                        <p:tgtEl>
                                          <p:spTgt spid="2"/>
                                        </p:tgtEl>
                                      </p:cBhvr>
                                    </p:animEffect>
                                  </p:childTnLst>
                                </p:cTn>
                              </p:par>
                              <p:par>
                                <p:cTn id="20" presetID="2" presetClass="entr" presetSubtype="4"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3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1500" fill="hold"/>
                                        <p:tgtEl>
                                          <p:spTgt spid="10"/>
                                        </p:tgtEl>
                                        <p:attrNameLst>
                                          <p:attrName>ppt_x</p:attrName>
                                        </p:attrNameLst>
                                      </p:cBhvr>
                                      <p:tavLst>
                                        <p:tav tm="0">
                                          <p:val>
                                            <p:strVal val="#ppt_x"/>
                                          </p:val>
                                        </p:tav>
                                        <p:tav tm="100000">
                                          <p:val>
                                            <p:strVal val="#ppt_x"/>
                                          </p:val>
                                        </p:tav>
                                      </p:tavLst>
                                    </p:anim>
                                    <p:anim calcmode="lin" valueType="num">
                                      <p:cBhvr additive="base">
                                        <p:cTn id="27" dur="1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3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1500" fill="hold"/>
                                        <p:tgtEl>
                                          <p:spTgt spid="11"/>
                                        </p:tgtEl>
                                        <p:attrNameLst>
                                          <p:attrName>ppt_x</p:attrName>
                                        </p:attrNameLst>
                                      </p:cBhvr>
                                      <p:tavLst>
                                        <p:tav tm="0">
                                          <p:val>
                                            <p:strVal val="#ppt_x"/>
                                          </p:val>
                                        </p:tav>
                                        <p:tav tm="100000">
                                          <p:val>
                                            <p:strVal val="#ppt_x"/>
                                          </p:val>
                                        </p:tav>
                                      </p:tavLst>
                                    </p:anim>
                                    <p:anim calcmode="lin" valueType="num">
                                      <p:cBhvr additive="base">
                                        <p:cTn id="31"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1" fill="hold" grpId="1" nodeType="clickEffect">
                                  <p:stCondLst>
                                    <p:cond delay="300"/>
                                  </p:stCondLst>
                                  <p:childTnLst>
                                    <p:anim calcmode="lin" valueType="num">
                                      <p:cBhvr additive="base">
                                        <p:cTn id="35" dur="500"/>
                                        <p:tgtEl>
                                          <p:spTgt spid="6"/>
                                        </p:tgtEl>
                                        <p:attrNameLst>
                                          <p:attrName>ppt_x</p:attrName>
                                        </p:attrNameLst>
                                      </p:cBhvr>
                                      <p:tavLst>
                                        <p:tav tm="0">
                                          <p:val>
                                            <p:strVal val="ppt_x"/>
                                          </p:val>
                                        </p:tav>
                                        <p:tav tm="100000">
                                          <p:val>
                                            <p:strVal val="ppt_x"/>
                                          </p:val>
                                        </p:tav>
                                      </p:tavLst>
                                    </p:anim>
                                    <p:anim calcmode="lin" valueType="num">
                                      <p:cBhvr additive="base">
                                        <p:cTn id="36" dur="500"/>
                                        <p:tgtEl>
                                          <p:spTgt spid="6"/>
                                        </p:tgtEl>
                                        <p:attrNameLst>
                                          <p:attrName>ppt_y</p:attrName>
                                        </p:attrNameLst>
                                      </p:cBhvr>
                                      <p:tavLst>
                                        <p:tav tm="0">
                                          <p:val>
                                            <p:strVal val="ppt_y"/>
                                          </p:val>
                                        </p:tav>
                                        <p:tav tm="100000">
                                          <p:val>
                                            <p:strVal val="0-ppt_h/2"/>
                                          </p:val>
                                        </p:tav>
                                      </p:tavLst>
                                    </p:anim>
                                    <p:set>
                                      <p:cBhvr>
                                        <p:cTn id="37" dur="1" fill="hold">
                                          <p:stCondLst>
                                            <p:cond delay="499"/>
                                          </p:stCondLst>
                                        </p:cTn>
                                        <p:tgtEl>
                                          <p:spTgt spid="6"/>
                                        </p:tgtEl>
                                        <p:attrNameLst>
                                          <p:attrName>style.visibility</p:attrName>
                                        </p:attrNameLst>
                                      </p:cBhvr>
                                      <p:to>
                                        <p:strVal val="hidden"/>
                                      </p:to>
                                    </p:set>
                                  </p:childTnLst>
                                </p:cTn>
                              </p:par>
                              <p:par>
                                <p:cTn id="38" presetID="2" presetClass="exit" presetSubtype="1" fill="hold" grpId="1" nodeType="withEffect">
                                  <p:stCondLst>
                                    <p:cond delay="300"/>
                                  </p:stCondLst>
                                  <p:childTnLst>
                                    <p:anim calcmode="lin" valueType="num">
                                      <p:cBhvr additive="base">
                                        <p:cTn id="39" dur="500"/>
                                        <p:tgtEl>
                                          <p:spTgt spid="9"/>
                                        </p:tgtEl>
                                        <p:attrNameLst>
                                          <p:attrName>ppt_x</p:attrName>
                                        </p:attrNameLst>
                                      </p:cBhvr>
                                      <p:tavLst>
                                        <p:tav tm="0">
                                          <p:val>
                                            <p:strVal val="ppt_x"/>
                                          </p:val>
                                        </p:tav>
                                        <p:tav tm="100000">
                                          <p:val>
                                            <p:strVal val="ppt_x"/>
                                          </p:val>
                                        </p:tav>
                                      </p:tavLst>
                                    </p:anim>
                                    <p:anim calcmode="lin" valueType="num">
                                      <p:cBhvr additive="base">
                                        <p:cTn id="40" dur="500"/>
                                        <p:tgtEl>
                                          <p:spTgt spid="9"/>
                                        </p:tgtEl>
                                        <p:attrNameLst>
                                          <p:attrName>ppt_y</p:attrName>
                                        </p:attrNameLst>
                                      </p:cBhvr>
                                      <p:tavLst>
                                        <p:tav tm="0">
                                          <p:val>
                                            <p:strVal val="ppt_y"/>
                                          </p:val>
                                        </p:tav>
                                        <p:tav tm="100000">
                                          <p:val>
                                            <p:strVal val="0-ppt_h/2"/>
                                          </p:val>
                                        </p:tav>
                                      </p:tavLst>
                                    </p:anim>
                                    <p:set>
                                      <p:cBhvr>
                                        <p:cTn id="41" dur="1" fill="hold">
                                          <p:stCondLst>
                                            <p:cond delay="499"/>
                                          </p:stCondLst>
                                        </p:cTn>
                                        <p:tgtEl>
                                          <p:spTgt spid="9"/>
                                        </p:tgtEl>
                                        <p:attrNameLst>
                                          <p:attrName>style.visibility</p:attrName>
                                        </p:attrNameLst>
                                      </p:cBhvr>
                                      <p:to>
                                        <p:strVal val="hidden"/>
                                      </p:to>
                                    </p:set>
                                  </p:childTnLst>
                                </p:cTn>
                              </p:par>
                              <p:par>
                                <p:cTn id="42" presetID="2" presetClass="exit" presetSubtype="1" fill="hold" grpId="1" nodeType="withEffect">
                                  <p:stCondLst>
                                    <p:cond delay="300"/>
                                  </p:stCondLst>
                                  <p:childTnLst>
                                    <p:anim calcmode="lin" valueType="num">
                                      <p:cBhvr additive="base">
                                        <p:cTn id="43" dur="500"/>
                                        <p:tgtEl>
                                          <p:spTgt spid="7"/>
                                        </p:tgtEl>
                                        <p:attrNameLst>
                                          <p:attrName>ppt_x</p:attrName>
                                        </p:attrNameLst>
                                      </p:cBhvr>
                                      <p:tavLst>
                                        <p:tav tm="0">
                                          <p:val>
                                            <p:strVal val="ppt_x"/>
                                          </p:val>
                                        </p:tav>
                                        <p:tav tm="100000">
                                          <p:val>
                                            <p:strVal val="ppt_x"/>
                                          </p:val>
                                        </p:tav>
                                      </p:tavLst>
                                    </p:anim>
                                    <p:anim calcmode="lin" valueType="num">
                                      <p:cBhvr additive="base">
                                        <p:cTn id="44" dur="500"/>
                                        <p:tgtEl>
                                          <p:spTgt spid="7"/>
                                        </p:tgtEl>
                                        <p:attrNameLst>
                                          <p:attrName>ppt_y</p:attrName>
                                        </p:attrNameLst>
                                      </p:cBhvr>
                                      <p:tavLst>
                                        <p:tav tm="0">
                                          <p:val>
                                            <p:strVal val="ppt_y"/>
                                          </p:val>
                                        </p:tav>
                                        <p:tav tm="100000">
                                          <p:val>
                                            <p:strVal val="0-ppt_h/2"/>
                                          </p:val>
                                        </p:tav>
                                      </p:tavLst>
                                    </p:anim>
                                    <p:set>
                                      <p:cBhvr>
                                        <p:cTn id="45" dur="1" fill="hold">
                                          <p:stCondLst>
                                            <p:cond delay="499"/>
                                          </p:stCondLst>
                                        </p:cTn>
                                        <p:tgtEl>
                                          <p:spTgt spid="7"/>
                                        </p:tgtEl>
                                        <p:attrNameLst>
                                          <p:attrName>style.visibility</p:attrName>
                                        </p:attrNameLst>
                                      </p:cBhvr>
                                      <p:to>
                                        <p:strVal val="hidden"/>
                                      </p:to>
                                    </p:set>
                                  </p:childTnLst>
                                </p:cTn>
                              </p:par>
                              <p:par>
                                <p:cTn id="46" presetID="2" presetClass="exit" presetSubtype="1" fill="hold" nodeType="withEffect">
                                  <p:stCondLst>
                                    <p:cond delay="300"/>
                                  </p:stCondLst>
                                  <p:childTnLst>
                                    <p:anim calcmode="lin" valueType="num">
                                      <p:cBhvr additive="base">
                                        <p:cTn id="47" dur="500"/>
                                        <p:tgtEl>
                                          <p:spTgt spid="2"/>
                                        </p:tgtEl>
                                        <p:attrNameLst>
                                          <p:attrName>ppt_x</p:attrName>
                                        </p:attrNameLst>
                                      </p:cBhvr>
                                      <p:tavLst>
                                        <p:tav tm="0">
                                          <p:val>
                                            <p:strVal val="ppt_x"/>
                                          </p:val>
                                        </p:tav>
                                        <p:tav tm="100000">
                                          <p:val>
                                            <p:strVal val="ppt_x"/>
                                          </p:val>
                                        </p:tav>
                                      </p:tavLst>
                                    </p:anim>
                                    <p:anim calcmode="lin" valueType="num">
                                      <p:cBhvr additive="base">
                                        <p:cTn id="48" dur="500"/>
                                        <p:tgtEl>
                                          <p:spTgt spid="2"/>
                                        </p:tgtEl>
                                        <p:attrNameLst>
                                          <p:attrName>ppt_y</p:attrName>
                                        </p:attrNameLst>
                                      </p:cBhvr>
                                      <p:tavLst>
                                        <p:tav tm="0">
                                          <p:val>
                                            <p:strVal val="ppt_y"/>
                                          </p:val>
                                        </p:tav>
                                        <p:tav tm="100000">
                                          <p:val>
                                            <p:strVal val="0-ppt_h/2"/>
                                          </p:val>
                                        </p:tav>
                                      </p:tavLst>
                                    </p:anim>
                                    <p:set>
                                      <p:cBhvr>
                                        <p:cTn id="49" dur="1" fill="hold">
                                          <p:stCondLst>
                                            <p:cond delay="499"/>
                                          </p:stCondLst>
                                        </p:cTn>
                                        <p:tgtEl>
                                          <p:spTgt spid="2"/>
                                        </p:tgtEl>
                                        <p:attrNameLst>
                                          <p:attrName>style.visibility</p:attrName>
                                        </p:attrNameLst>
                                      </p:cBhvr>
                                      <p:to>
                                        <p:strVal val="hidden"/>
                                      </p:to>
                                    </p:set>
                                  </p:childTnLst>
                                </p:cTn>
                              </p:par>
                              <p:par>
                                <p:cTn id="50" presetID="2" presetClass="exit" presetSubtype="1" fill="hold" grpId="1" nodeType="withEffect">
                                  <p:stCondLst>
                                    <p:cond delay="300"/>
                                  </p:stCondLst>
                                  <p:childTnLst>
                                    <p:anim calcmode="lin" valueType="num">
                                      <p:cBhvr additive="base">
                                        <p:cTn id="51" dur="500"/>
                                        <p:tgtEl>
                                          <p:spTgt spid="8"/>
                                        </p:tgtEl>
                                        <p:attrNameLst>
                                          <p:attrName>ppt_x</p:attrName>
                                        </p:attrNameLst>
                                      </p:cBhvr>
                                      <p:tavLst>
                                        <p:tav tm="0">
                                          <p:val>
                                            <p:strVal val="ppt_x"/>
                                          </p:val>
                                        </p:tav>
                                        <p:tav tm="100000">
                                          <p:val>
                                            <p:strVal val="ppt_x"/>
                                          </p:val>
                                        </p:tav>
                                      </p:tavLst>
                                    </p:anim>
                                    <p:anim calcmode="lin" valueType="num">
                                      <p:cBhvr additive="base">
                                        <p:cTn id="52" dur="500"/>
                                        <p:tgtEl>
                                          <p:spTgt spid="8"/>
                                        </p:tgtEl>
                                        <p:attrNameLst>
                                          <p:attrName>ppt_y</p:attrName>
                                        </p:attrNameLst>
                                      </p:cBhvr>
                                      <p:tavLst>
                                        <p:tav tm="0">
                                          <p:val>
                                            <p:strVal val="ppt_y"/>
                                          </p:val>
                                        </p:tav>
                                        <p:tav tm="100000">
                                          <p:val>
                                            <p:strVal val="0-ppt_h/2"/>
                                          </p:val>
                                        </p:tav>
                                      </p:tavLst>
                                    </p:anim>
                                    <p:set>
                                      <p:cBhvr>
                                        <p:cTn id="53" dur="1" fill="hold">
                                          <p:stCondLst>
                                            <p:cond delay="499"/>
                                          </p:stCondLst>
                                        </p:cTn>
                                        <p:tgtEl>
                                          <p:spTgt spid="8"/>
                                        </p:tgtEl>
                                        <p:attrNameLst>
                                          <p:attrName>style.visibility</p:attrName>
                                        </p:attrNameLst>
                                      </p:cBhvr>
                                      <p:to>
                                        <p:strVal val="hidden"/>
                                      </p:to>
                                    </p:set>
                                  </p:childTnLst>
                                </p:cTn>
                              </p:par>
                              <p:par>
                                <p:cTn id="54" presetID="2" presetClass="exit" presetSubtype="1" fill="hold" grpId="1" nodeType="withEffect">
                                  <p:stCondLst>
                                    <p:cond delay="300"/>
                                  </p:stCondLst>
                                  <p:childTnLst>
                                    <p:anim calcmode="lin" valueType="num">
                                      <p:cBhvr additive="base">
                                        <p:cTn id="55" dur="500"/>
                                        <p:tgtEl>
                                          <p:spTgt spid="10"/>
                                        </p:tgtEl>
                                        <p:attrNameLst>
                                          <p:attrName>ppt_x</p:attrName>
                                        </p:attrNameLst>
                                      </p:cBhvr>
                                      <p:tavLst>
                                        <p:tav tm="0">
                                          <p:val>
                                            <p:strVal val="ppt_x"/>
                                          </p:val>
                                        </p:tav>
                                        <p:tav tm="100000">
                                          <p:val>
                                            <p:strVal val="ppt_x"/>
                                          </p:val>
                                        </p:tav>
                                      </p:tavLst>
                                    </p:anim>
                                    <p:anim calcmode="lin" valueType="num">
                                      <p:cBhvr additive="base">
                                        <p:cTn id="56" dur="500"/>
                                        <p:tgtEl>
                                          <p:spTgt spid="10"/>
                                        </p:tgtEl>
                                        <p:attrNameLst>
                                          <p:attrName>ppt_y</p:attrName>
                                        </p:attrNameLst>
                                      </p:cBhvr>
                                      <p:tavLst>
                                        <p:tav tm="0">
                                          <p:val>
                                            <p:strVal val="ppt_y"/>
                                          </p:val>
                                        </p:tav>
                                        <p:tav tm="100000">
                                          <p:val>
                                            <p:strVal val="0-ppt_h/2"/>
                                          </p:val>
                                        </p:tav>
                                      </p:tavLst>
                                    </p:anim>
                                    <p:set>
                                      <p:cBhvr>
                                        <p:cTn id="57" dur="1" fill="hold">
                                          <p:stCondLst>
                                            <p:cond delay="499"/>
                                          </p:stCondLst>
                                        </p:cTn>
                                        <p:tgtEl>
                                          <p:spTgt spid="10"/>
                                        </p:tgtEl>
                                        <p:attrNameLst>
                                          <p:attrName>style.visibility</p:attrName>
                                        </p:attrNameLst>
                                      </p:cBhvr>
                                      <p:to>
                                        <p:strVal val="hidden"/>
                                      </p:to>
                                    </p:set>
                                  </p:childTnLst>
                                </p:cTn>
                              </p:par>
                              <p:par>
                                <p:cTn id="58" presetID="2" presetClass="exit" presetSubtype="1" fill="hold" grpId="1" nodeType="withEffect">
                                  <p:stCondLst>
                                    <p:cond delay="300"/>
                                  </p:stCondLst>
                                  <p:childTnLst>
                                    <p:anim calcmode="lin" valueType="num">
                                      <p:cBhvr additive="base">
                                        <p:cTn id="59" dur="500"/>
                                        <p:tgtEl>
                                          <p:spTgt spid="11"/>
                                        </p:tgtEl>
                                        <p:attrNameLst>
                                          <p:attrName>ppt_x</p:attrName>
                                        </p:attrNameLst>
                                      </p:cBhvr>
                                      <p:tavLst>
                                        <p:tav tm="0">
                                          <p:val>
                                            <p:strVal val="ppt_x"/>
                                          </p:val>
                                        </p:tav>
                                        <p:tav tm="100000">
                                          <p:val>
                                            <p:strVal val="ppt_x"/>
                                          </p:val>
                                        </p:tav>
                                      </p:tavLst>
                                    </p:anim>
                                    <p:anim calcmode="lin" valueType="num">
                                      <p:cBhvr additive="base">
                                        <p:cTn id="60" dur="500"/>
                                        <p:tgtEl>
                                          <p:spTgt spid="11"/>
                                        </p:tgtEl>
                                        <p:attrNameLst>
                                          <p:attrName>ppt_y</p:attrName>
                                        </p:attrNameLst>
                                      </p:cBhvr>
                                      <p:tavLst>
                                        <p:tav tm="0">
                                          <p:val>
                                            <p:strVal val="ppt_y"/>
                                          </p:val>
                                        </p:tav>
                                        <p:tav tm="100000">
                                          <p:val>
                                            <p:strVal val="0-ppt_h/2"/>
                                          </p:val>
                                        </p:tav>
                                      </p:tavLst>
                                    </p:anim>
                                    <p:set>
                                      <p:cBhvr>
                                        <p:cTn id="6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458D56D0-D214-12C6-52A2-B15C6A425E86}"/>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93AF5058-AE24-3794-D4DF-08622D508856}"/>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7" name="Freeform 9">
            <a:extLst>
              <a:ext uri="{FF2B5EF4-FFF2-40B4-BE49-F238E27FC236}">
                <a16:creationId xmlns:a16="http://schemas.microsoft.com/office/drawing/2014/main" id="{6B6AE6F3-1013-7CFE-B67E-E9D818A957DB}"/>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2" name="TextBox 1">
            <a:extLst>
              <a:ext uri="{FF2B5EF4-FFF2-40B4-BE49-F238E27FC236}">
                <a16:creationId xmlns:a16="http://schemas.microsoft.com/office/drawing/2014/main" id="{94C913A7-34A5-87BB-8589-09DE4BDF4F5F}"/>
              </a:ext>
            </a:extLst>
          </p:cNvPr>
          <p:cNvSpPr txBox="1"/>
          <p:nvPr/>
        </p:nvSpPr>
        <p:spPr>
          <a:xfrm>
            <a:off x="0" y="4000500"/>
            <a:ext cx="16687800" cy="3785652"/>
          </a:xfrm>
          <a:prstGeom prst="rect">
            <a:avLst/>
          </a:prstGeom>
          <a:noFill/>
        </p:spPr>
        <p:txBody>
          <a:bodyPr wrap="square">
            <a:spAutoFit/>
          </a:bodyPr>
          <a:lstStyle/>
          <a:p>
            <a:pPr lvl="2"/>
            <a:r>
              <a:rPr lang="vi-VN" sz="4800" dirty="0">
                <a:solidFill>
                  <a:srgbClr val="FF0000"/>
                </a:solidFill>
              </a:rPr>
              <a:t>Nhóm chúng em sử dụng </a:t>
            </a:r>
            <a:r>
              <a:rPr lang="vi-VN" sz="4800" dirty="0" err="1">
                <a:solidFill>
                  <a:srgbClr val="FF0000"/>
                </a:solidFill>
              </a:rPr>
              <a:t>Jira</a:t>
            </a:r>
            <a:r>
              <a:rPr lang="vi-VN" sz="4800" dirty="0">
                <a:solidFill>
                  <a:srgbClr val="FF0000"/>
                </a:solidFill>
              </a:rPr>
              <a:t> – một trong những công cụ quản lý lỗi và dự án phổ biến nhất hiện nay. </a:t>
            </a:r>
            <a:r>
              <a:rPr lang="vi-VN" sz="4800" dirty="0" err="1">
                <a:solidFill>
                  <a:srgbClr val="FF0000"/>
                </a:solidFill>
              </a:rPr>
              <a:t>Jira</a:t>
            </a:r>
            <a:r>
              <a:rPr lang="vi-VN" sz="4800" dirty="0">
                <a:solidFill>
                  <a:srgbClr val="FF0000"/>
                </a:solidFill>
              </a:rPr>
              <a:t> giúp theo dõi các lỗi một cách chi tiết, sắp xếp ưu tiên xử lý, và phân công </a:t>
            </a:r>
            <a:r>
              <a:rPr lang="vi-VN" sz="4800" dirty="0" err="1">
                <a:solidFill>
                  <a:srgbClr val="FF0000"/>
                </a:solidFill>
              </a:rPr>
              <a:t>công</a:t>
            </a:r>
            <a:r>
              <a:rPr lang="vi-VN" sz="4800" dirty="0">
                <a:solidFill>
                  <a:srgbClr val="FF0000"/>
                </a:solidFill>
              </a:rPr>
              <a:t> việc một cách rõ ràng cho từng thành viên.</a:t>
            </a:r>
            <a:endParaRPr lang="vi-VN" sz="4800" dirty="0">
              <a:solidFill>
                <a:srgbClr val="FF0000"/>
              </a:solidFill>
              <a:latin typeface="Josefin Sans" panose="020B0604020202020204" charset="0"/>
            </a:endParaRPr>
          </a:p>
        </p:txBody>
      </p:sp>
      <p:sp>
        <p:nvSpPr>
          <p:cNvPr id="9" name="TextBox 4">
            <a:extLst>
              <a:ext uri="{FF2B5EF4-FFF2-40B4-BE49-F238E27FC236}">
                <a16:creationId xmlns:a16="http://schemas.microsoft.com/office/drawing/2014/main" id="{CE4C09A5-66B5-5B75-F951-316E2C92BCE5}"/>
              </a:ext>
            </a:extLst>
          </p:cNvPr>
          <p:cNvSpPr txBox="1"/>
          <p:nvPr/>
        </p:nvSpPr>
        <p:spPr>
          <a:xfrm>
            <a:off x="1219200" y="1714500"/>
            <a:ext cx="16535400" cy="986809"/>
          </a:xfrm>
          <a:prstGeom prst="rect">
            <a:avLst/>
          </a:prstGeom>
        </p:spPr>
        <p:txBody>
          <a:bodyPr lIns="0" tIns="0" rIns="0" bIns="0" rtlCol="0" anchor="t">
            <a:spAutoFit/>
          </a:bodyPr>
          <a:lstStyle/>
          <a:p>
            <a:pPr>
              <a:lnSpc>
                <a:spcPts val="7680"/>
              </a:lnSpc>
            </a:pPr>
            <a:r>
              <a:rPr lang="vi-VN" sz="6400" b="1" dirty="0">
                <a:solidFill>
                  <a:srgbClr val="31356E"/>
                </a:solidFill>
                <a:latin typeface="Josefin Sans" panose="020B0604020202020204" charset="0"/>
              </a:rPr>
              <a:t>2.2 </a:t>
            </a:r>
            <a:r>
              <a:rPr lang="en-US" sz="6400" b="1" dirty="0" err="1">
                <a:solidFill>
                  <a:srgbClr val="31356E"/>
                </a:solidFill>
                <a:latin typeface="Josefin Sans" panose="020B0604020202020204" charset="0"/>
              </a:rPr>
              <a:t>Công</a:t>
            </a:r>
            <a:r>
              <a:rPr lang="en-US" sz="6400" b="1" dirty="0">
                <a:solidFill>
                  <a:srgbClr val="31356E"/>
                </a:solidFill>
                <a:latin typeface="Josefin Sans" panose="020B0604020202020204" charset="0"/>
              </a:rPr>
              <a:t> </a:t>
            </a:r>
            <a:r>
              <a:rPr lang="en-US" sz="6400" b="1" dirty="0" err="1">
                <a:solidFill>
                  <a:srgbClr val="31356E"/>
                </a:solidFill>
                <a:latin typeface="Josefin Sans" panose="020B0604020202020204" charset="0"/>
              </a:rPr>
              <a:t>cụ</a:t>
            </a:r>
            <a:r>
              <a:rPr lang="en-US" sz="6400" b="1" dirty="0">
                <a:solidFill>
                  <a:srgbClr val="31356E"/>
                </a:solidFill>
                <a:latin typeface="Josefin Sans" panose="020B0604020202020204" charset="0"/>
              </a:rPr>
              <a:t> Bug Tracking – Jira</a:t>
            </a:r>
          </a:p>
        </p:txBody>
      </p:sp>
    </p:spTree>
    <p:extLst>
      <p:ext uri="{BB962C8B-B14F-4D97-AF65-F5344CB8AC3E}">
        <p14:creationId xmlns:p14="http://schemas.microsoft.com/office/powerpoint/2010/main" val="294732762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p:tgtEl>
                                          <p:spTgt spid="6"/>
                                        </p:tgtEl>
                                        <p:attrNameLst>
                                          <p:attrName>ppt_x</p:attrName>
                                        </p:attrNameLst>
                                      </p:cBhvr>
                                      <p:tavLst>
                                        <p:tav tm="0">
                                          <p:val>
                                            <p:strVal val="#ppt_x-#ppt_w*1.125000"/>
                                          </p:val>
                                        </p:tav>
                                        <p:tav tm="100000">
                                          <p:val>
                                            <p:strVal val="#ppt_x"/>
                                          </p:val>
                                        </p:tav>
                                      </p:tavLst>
                                    </p:anim>
                                    <p:animEffect transition="in" filter="wipe(right)">
                                      <p:cBhvr>
                                        <p:cTn id="8" dur="700"/>
                                        <p:tgtEl>
                                          <p:spTgt spid="6"/>
                                        </p:tgtEl>
                                      </p:cBhvr>
                                    </p:animEffect>
                                  </p:childTnLst>
                                </p:cTn>
                              </p:par>
                              <p:par>
                                <p:cTn id="9" presetID="42" presetClass="entr" presetSubtype="0" fill="hold" grpId="0" nodeType="withEffect">
                                  <p:stCondLst>
                                    <p:cond delay="6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800"/>
                                        <p:tgtEl>
                                          <p:spTgt spid="7"/>
                                        </p:tgtEl>
                                      </p:cBhvr>
                                    </p:animEffect>
                                    <p:anim calcmode="lin" valueType="num">
                                      <p:cBhvr>
                                        <p:cTn id="12" dur="800" fill="hold"/>
                                        <p:tgtEl>
                                          <p:spTgt spid="7"/>
                                        </p:tgtEl>
                                        <p:attrNameLst>
                                          <p:attrName>ppt_x</p:attrName>
                                        </p:attrNameLst>
                                      </p:cBhvr>
                                      <p:tavLst>
                                        <p:tav tm="0">
                                          <p:val>
                                            <p:strVal val="#ppt_x"/>
                                          </p:val>
                                        </p:tav>
                                        <p:tav tm="100000">
                                          <p:val>
                                            <p:strVal val="#ppt_x"/>
                                          </p:val>
                                        </p:tav>
                                      </p:tavLst>
                                    </p:anim>
                                    <p:anim calcmode="lin" valueType="num">
                                      <p:cBhvr>
                                        <p:cTn id="13" dur="800" fill="hold"/>
                                        <p:tgtEl>
                                          <p:spTgt spid="7"/>
                                        </p:tgtEl>
                                        <p:attrNameLst>
                                          <p:attrName>ppt_y</p:attrName>
                                        </p:attrNameLst>
                                      </p:cBhvr>
                                      <p:tavLst>
                                        <p:tav tm="0">
                                          <p:val>
                                            <p:strVal val="#ppt_y+.1"/>
                                          </p:val>
                                        </p:tav>
                                        <p:tav tm="100000">
                                          <p:val>
                                            <p:strVal val="#ppt_y"/>
                                          </p:val>
                                        </p:tav>
                                      </p:tavLst>
                                    </p:anim>
                                  </p:childTnLst>
                                </p:cTn>
                              </p:par>
                              <p:par>
                                <p:cTn id="14" presetID="22" presetClass="entr" presetSubtype="4" fill="hold" grpId="0" nodeType="withEffect">
                                  <p:stCondLst>
                                    <p:cond delay="1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86BD67DB-0294-73DD-A24A-1F27084685FC}"/>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770EDE2F-FCEC-F468-B404-2ED2C2270F63}"/>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7" name="Freeform 9">
            <a:extLst>
              <a:ext uri="{FF2B5EF4-FFF2-40B4-BE49-F238E27FC236}">
                <a16:creationId xmlns:a16="http://schemas.microsoft.com/office/drawing/2014/main" id="{7103492E-EA7A-EB7F-C744-A884079C25C6}"/>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2" name="TextBox 1">
            <a:extLst>
              <a:ext uri="{FF2B5EF4-FFF2-40B4-BE49-F238E27FC236}">
                <a16:creationId xmlns:a16="http://schemas.microsoft.com/office/drawing/2014/main" id="{FA54C6AA-5E11-C4ED-D7DC-DDDDA5A4C7FD}"/>
              </a:ext>
            </a:extLst>
          </p:cNvPr>
          <p:cNvSpPr txBox="1"/>
          <p:nvPr/>
        </p:nvSpPr>
        <p:spPr>
          <a:xfrm>
            <a:off x="0" y="4000500"/>
            <a:ext cx="16687800" cy="830997"/>
          </a:xfrm>
          <a:prstGeom prst="rect">
            <a:avLst/>
          </a:prstGeom>
          <a:noFill/>
        </p:spPr>
        <p:txBody>
          <a:bodyPr wrap="square">
            <a:spAutoFit/>
          </a:bodyPr>
          <a:lstStyle/>
          <a:p>
            <a:pPr lvl="2"/>
            <a:r>
              <a:rPr lang="vi-VN" sz="4800" dirty="0">
                <a:solidFill>
                  <a:srgbClr val="FF0000"/>
                </a:solidFill>
              </a:rPr>
              <a:t>1. Tạo </a:t>
            </a:r>
            <a:r>
              <a:rPr lang="vi-VN" sz="4800" dirty="0" err="1">
                <a:solidFill>
                  <a:srgbClr val="FF0000"/>
                </a:solidFill>
              </a:rPr>
              <a:t>Issue</a:t>
            </a:r>
            <a:r>
              <a:rPr lang="vi-VN" sz="4800" dirty="0">
                <a:solidFill>
                  <a:srgbClr val="FF0000"/>
                </a:solidFill>
              </a:rPr>
              <a:t> cho lỗi mới</a:t>
            </a:r>
            <a:r>
              <a:rPr lang="vi-VN" sz="4000" dirty="0">
                <a:solidFill>
                  <a:srgbClr val="FF0000"/>
                </a:solidFill>
              </a:rPr>
              <a:t>:</a:t>
            </a:r>
            <a:endParaRPr lang="vi-VN" sz="4000" dirty="0">
              <a:solidFill>
                <a:srgbClr val="FF0000"/>
              </a:solidFill>
              <a:latin typeface="Josefin Sans" panose="020B0604020202020204" charset="0"/>
            </a:endParaRPr>
          </a:p>
        </p:txBody>
      </p:sp>
      <p:sp>
        <p:nvSpPr>
          <p:cNvPr id="9" name="TextBox 4">
            <a:extLst>
              <a:ext uri="{FF2B5EF4-FFF2-40B4-BE49-F238E27FC236}">
                <a16:creationId xmlns:a16="http://schemas.microsoft.com/office/drawing/2014/main" id="{A2CFB7D5-7979-ACE2-B74D-F94C9304FC78}"/>
              </a:ext>
            </a:extLst>
          </p:cNvPr>
          <p:cNvSpPr txBox="1"/>
          <p:nvPr/>
        </p:nvSpPr>
        <p:spPr>
          <a:xfrm>
            <a:off x="457200" y="1514039"/>
            <a:ext cx="16535400" cy="986809"/>
          </a:xfrm>
          <a:prstGeom prst="rect">
            <a:avLst/>
          </a:prstGeom>
        </p:spPr>
        <p:txBody>
          <a:bodyPr lIns="0" tIns="0" rIns="0" bIns="0" rtlCol="0" anchor="t">
            <a:spAutoFit/>
          </a:bodyPr>
          <a:lstStyle/>
          <a:p>
            <a:pPr>
              <a:lnSpc>
                <a:spcPts val="7680"/>
              </a:lnSpc>
            </a:pPr>
            <a:r>
              <a:rPr lang="vi-VN" sz="6400" b="1" dirty="0">
                <a:solidFill>
                  <a:srgbClr val="31356E"/>
                </a:solidFill>
                <a:latin typeface="Josefin Sans" panose="020B0604020202020204" charset="0"/>
              </a:rPr>
              <a:t>2.3 Quy trình sử dụng </a:t>
            </a:r>
            <a:r>
              <a:rPr lang="vi-VN" sz="6400" b="1" dirty="0" err="1">
                <a:solidFill>
                  <a:srgbClr val="31356E"/>
                </a:solidFill>
                <a:latin typeface="Josefin Sans" panose="020B0604020202020204" charset="0"/>
              </a:rPr>
              <a:t>Jira</a:t>
            </a:r>
            <a:r>
              <a:rPr lang="vi-VN" sz="6400" b="1" dirty="0">
                <a:solidFill>
                  <a:srgbClr val="31356E"/>
                </a:solidFill>
                <a:latin typeface="Josefin Sans" panose="020B0604020202020204" charset="0"/>
              </a:rPr>
              <a:t> của nhóm</a:t>
            </a:r>
            <a:endParaRPr lang="en-US" sz="6400" b="1" dirty="0">
              <a:solidFill>
                <a:srgbClr val="31356E"/>
              </a:solidFill>
              <a:latin typeface="Josefin Sans" panose="020B0604020202020204" charset="0"/>
            </a:endParaRPr>
          </a:p>
        </p:txBody>
      </p:sp>
      <p:sp>
        <p:nvSpPr>
          <p:cNvPr id="4" name="TextBox 3">
            <a:extLst>
              <a:ext uri="{FF2B5EF4-FFF2-40B4-BE49-F238E27FC236}">
                <a16:creationId xmlns:a16="http://schemas.microsoft.com/office/drawing/2014/main" id="{34C30164-86FC-7E44-518C-262A2FD1B6E3}"/>
              </a:ext>
            </a:extLst>
          </p:cNvPr>
          <p:cNvSpPr txBox="1"/>
          <p:nvPr/>
        </p:nvSpPr>
        <p:spPr>
          <a:xfrm>
            <a:off x="1752600" y="5829300"/>
            <a:ext cx="14097000" cy="1938992"/>
          </a:xfrm>
          <a:prstGeom prst="rect">
            <a:avLst/>
          </a:prstGeom>
          <a:noFill/>
        </p:spPr>
        <p:txBody>
          <a:bodyPr wrap="square">
            <a:spAutoFit/>
          </a:bodyPr>
          <a:lstStyle/>
          <a:p>
            <a:r>
              <a:rPr lang="vi-VN" sz="4000" dirty="0">
                <a:solidFill>
                  <a:srgbClr val="FF0000"/>
                </a:solidFill>
              </a:rPr>
              <a:t>Mỗi khi phát hiện lỗi, một thành viên sẽ tạo một </a:t>
            </a:r>
            <a:r>
              <a:rPr lang="vi-VN" sz="4000" dirty="0" err="1">
                <a:solidFill>
                  <a:srgbClr val="FF0000"/>
                </a:solidFill>
              </a:rPr>
              <a:t>Issue</a:t>
            </a:r>
            <a:r>
              <a:rPr lang="vi-VN" sz="4000" dirty="0">
                <a:solidFill>
                  <a:srgbClr val="FF0000"/>
                </a:solidFill>
              </a:rPr>
              <a:t> mới trên </a:t>
            </a:r>
            <a:r>
              <a:rPr lang="vi-VN" sz="4000" dirty="0" err="1">
                <a:solidFill>
                  <a:srgbClr val="FF0000"/>
                </a:solidFill>
              </a:rPr>
              <a:t>Jira</a:t>
            </a:r>
            <a:r>
              <a:rPr lang="vi-VN" sz="4000" dirty="0">
                <a:solidFill>
                  <a:srgbClr val="FF0000"/>
                </a:solidFill>
              </a:rPr>
              <a:t>, với đầy đủ thông tin chi tiết về lỗi bao gồm mô tả, cách tái hiện và mức độ nghiêm trọng.</a:t>
            </a:r>
            <a:endParaRPr lang="en-US" sz="4000" dirty="0"/>
          </a:p>
        </p:txBody>
      </p:sp>
    </p:spTree>
    <p:extLst>
      <p:ext uri="{BB962C8B-B14F-4D97-AF65-F5344CB8AC3E}">
        <p14:creationId xmlns:p14="http://schemas.microsoft.com/office/powerpoint/2010/main" val="34828397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p:tgtEl>
                                          <p:spTgt spid="6"/>
                                        </p:tgtEl>
                                        <p:attrNameLst>
                                          <p:attrName>ppt_x</p:attrName>
                                        </p:attrNameLst>
                                      </p:cBhvr>
                                      <p:tavLst>
                                        <p:tav tm="0">
                                          <p:val>
                                            <p:strVal val="#ppt_x-#ppt_w*1.125000"/>
                                          </p:val>
                                        </p:tav>
                                        <p:tav tm="100000">
                                          <p:val>
                                            <p:strVal val="#ppt_x"/>
                                          </p:val>
                                        </p:tav>
                                      </p:tavLst>
                                    </p:anim>
                                    <p:animEffect transition="in" filter="wipe(right)">
                                      <p:cBhvr>
                                        <p:cTn id="8" dur="700"/>
                                        <p:tgtEl>
                                          <p:spTgt spid="6"/>
                                        </p:tgtEl>
                                      </p:cBhvr>
                                    </p:animEffect>
                                  </p:childTnLst>
                                </p:cTn>
                              </p:par>
                              <p:par>
                                <p:cTn id="9" presetID="42" presetClass="entr" presetSubtype="0" fill="hold" grpId="0" nodeType="withEffect">
                                  <p:stCondLst>
                                    <p:cond delay="6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800"/>
                                        <p:tgtEl>
                                          <p:spTgt spid="7"/>
                                        </p:tgtEl>
                                      </p:cBhvr>
                                    </p:animEffect>
                                    <p:anim calcmode="lin" valueType="num">
                                      <p:cBhvr>
                                        <p:cTn id="12" dur="800" fill="hold"/>
                                        <p:tgtEl>
                                          <p:spTgt spid="7"/>
                                        </p:tgtEl>
                                        <p:attrNameLst>
                                          <p:attrName>ppt_x</p:attrName>
                                        </p:attrNameLst>
                                      </p:cBhvr>
                                      <p:tavLst>
                                        <p:tav tm="0">
                                          <p:val>
                                            <p:strVal val="#ppt_x"/>
                                          </p:val>
                                        </p:tav>
                                        <p:tav tm="100000">
                                          <p:val>
                                            <p:strVal val="#ppt_x"/>
                                          </p:val>
                                        </p:tav>
                                      </p:tavLst>
                                    </p:anim>
                                    <p:anim calcmode="lin" valueType="num">
                                      <p:cBhvr>
                                        <p:cTn id="13" dur="800" fill="hold"/>
                                        <p:tgtEl>
                                          <p:spTgt spid="7"/>
                                        </p:tgtEl>
                                        <p:attrNameLst>
                                          <p:attrName>ppt_y</p:attrName>
                                        </p:attrNameLst>
                                      </p:cBhvr>
                                      <p:tavLst>
                                        <p:tav tm="0">
                                          <p:val>
                                            <p:strVal val="#ppt_y+.1"/>
                                          </p:val>
                                        </p:tav>
                                        <p:tav tm="100000">
                                          <p:val>
                                            <p:strVal val="#ppt_y"/>
                                          </p:val>
                                        </p:tav>
                                      </p:tavLst>
                                    </p:anim>
                                  </p:childTnLst>
                                </p:cTn>
                              </p:par>
                              <p:par>
                                <p:cTn id="14" presetID="22" presetClass="entr" presetSubtype="4" fill="hold" grpId="0" nodeType="withEffect">
                                  <p:stCondLst>
                                    <p:cond delay="1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2F4C533A-D800-2537-5D91-367D2B36F375}"/>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70349B8D-1FFC-E604-3D7E-B97C53574C4E}"/>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7" name="Freeform 9">
            <a:extLst>
              <a:ext uri="{FF2B5EF4-FFF2-40B4-BE49-F238E27FC236}">
                <a16:creationId xmlns:a16="http://schemas.microsoft.com/office/drawing/2014/main" id="{26395DD4-3784-A669-D7BD-BCDA73DE5EDA}"/>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2" name="TextBox 1">
            <a:extLst>
              <a:ext uri="{FF2B5EF4-FFF2-40B4-BE49-F238E27FC236}">
                <a16:creationId xmlns:a16="http://schemas.microsoft.com/office/drawing/2014/main" id="{A91A79CE-98BB-F2EC-8037-0A80BC93C4C2}"/>
              </a:ext>
            </a:extLst>
          </p:cNvPr>
          <p:cNvSpPr txBox="1"/>
          <p:nvPr/>
        </p:nvSpPr>
        <p:spPr>
          <a:xfrm>
            <a:off x="0" y="4000500"/>
            <a:ext cx="16687800" cy="830997"/>
          </a:xfrm>
          <a:prstGeom prst="rect">
            <a:avLst/>
          </a:prstGeom>
          <a:noFill/>
        </p:spPr>
        <p:txBody>
          <a:bodyPr wrap="square">
            <a:spAutoFit/>
          </a:bodyPr>
          <a:lstStyle/>
          <a:p>
            <a:pPr lvl="2"/>
            <a:r>
              <a:rPr lang="vi-VN" sz="4800" dirty="0">
                <a:solidFill>
                  <a:srgbClr val="FF0000"/>
                </a:solidFill>
              </a:rPr>
              <a:t>2. Gắn nhãn (</a:t>
            </a:r>
            <a:r>
              <a:rPr lang="vi-VN" sz="4800" dirty="0" err="1">
                <a:solidFill>
                  <a:srgbClr val="FF0000"/>
                </a:solidFill>
              </a:rPr>
              <a:t>Label</a:t>
            </a:r>
            <a:r>
              <a:rPr lang="vi-VN" sz="4800" dirty="0">
                <a:solidFill>
                  <a:srgbClr val="FF0000"/>
                </a:solidFill>
              </a:rPr>
              <a:t>) và ưu tiên (</a:t>
            </a:r>
            <a:r>
              <a:rPr lang="vi-VN" sz="4800" dirty="0" err="1">
                <a:solidFill>
                  <a:srgbClr val="FF0000"/>
                </a:solidFill>
              </a:rPr>
              <a:t>Priority</a:t>
            </a:r>
            <a:r>
              <a:rPr lang="vi-VN" sz="4800" dirty="0">
                <a:solidFill>
                  <a:srgbClr val="FF0000"/>
                </a:solidFill>
              </a:rPr>
              <a:t>)</a:t>
            </a:r>
            <a:r>
              <a:rPr lang="vi-VN" sz="4000" dirty="0">
                <a:solidFill>
                  <a:srgbClr val="FF0000"/>
                </a:solidFill>
              </a:rPr>
              <a:t>:</a:t>
            </a:r>
            <a:endParaRPr lang="vi-VN" sz="4000" dirty="0">
              <a:solidFill>
                <a:srgbClr val="FF0000"/>
              </a:solidFill>
              <a:latin typeface="Josefin Sans" panose="020B0604020202020204" charset="0"/>
            </a:endParaRPr>
          </a:p>
        </p:txBody>
      </p:sp>
      <p:sp>
        <p:nvSpPr>
          <p:cNvPr id="9" name="TextBox 4">
            <a:extLst>
              <a:ext uri="{FF2B5EF4-FFF2-40B4-BE49-F238E27FC236}">
                <a16:creationId xmlns:a16="http://schemas.microsoft.com/office/drawing/2014/main" id="{4013D56D-69AA-D5CD-0978-B6CB15213C01}"/>
              </a:ext>
            </a:extLst>
          </p:cNvPr>
          <p:cNvSpPr txBox="1"/>
          <p:nvPr/>
        </p:nvSpPr>
        <p:spPr>
          <a:xfrm>
            <a:off x="457200" y="1514039"/>
            <a:ext cx="16535400" cy="986809"/>
          </a:xfrm>
          <a:prstGeom prst="rect">
            <a:avLst/>
          </a:prstGeom>
        </p:spPr>
        <p:txBody>
          <a:bodyPr lIns="0" tIns="0" rIns="0" bIns="0" rtlCol="0" anchor="t">
            <a:spAutoFit/>
          </a:bodyPr>
          <a:lstStyle/>
          <a:p>
            <a:pPr>
              <a:lnSpc>
                <a:spcPts val="7680"/>
              </a:lnSpc>
            </a:pPr>
            <a:r>
              <a:rPr lang="vi-VN" sz="6400" b="1" dirty="0">
                <a:solidFill>
                  <a:srgbClr val="31356E"/>
                </a:solidFill>
                <a:latin typeface="Josefin Sans" panose="020B0604020202020204" charset="0"/>
              </a:rPr>
              <a:t>2.3 Quy trình sử dụng </a:t>
            </a:r>
            <a:r>
              <a:rPr lang="vi-VN" sz="6400" b="1" dirty="0" err="1">
                <a:solidFill>
                  <a:srgbClr val="31356E"/>
                </a:solidFill>
                <a:latin typeface="Josefin Sans" panose="020B0604020202020204" charset="0"/>
              </a:rPr>
              <a:t>Jira</a:t>
            </a:r>
            <a:r>
              <a:rPr lang="vi-VN" sz="6400" b="1" dirty="0">
                <a:solidFill>
                  <a:srgbClr val="31356E"/>
                </a:solidFill>
                <a:latin typeface="Josefin Sans" panose="020B0604020202020204" charset="0"/>
              </a:rPr>
              <a:t> của nhóm</a:t>
            </a:r>
            <a:endParaRPr lang="en-US" sz="6400" b="1" dirty="0">
              <a:solidFill>
                <a:srgbClr val="31356E"/>
              </a:solidFill>
              <a:latin typeface="Josefin Sans" panose="020B0604020202020204" charset="0"/>
            </a:endParaRPr>
          </a:p>
        </p:txBody>
      </p:sp>
      <p:sp>
        <p:nvSpPr>
          <p:cNvPr id="4" name="TextBox 3">
            <a:extLst>
              <a:ext uri="{FF2B5EF4-FFF2-40B4-BE49-F238E27FC236}">
                <a16:creationId xmlns:a16="http://schemas.microsoft.com/office/drawing/2014/main" id="{6CF32EFE-7816-BCFB-5729-6E1961E28473}"/>
              </a:ext>
            </a:extLst>
          </p:cNvPr>
          <p:cNvSpPr txBox="1"/>
          <p:nvPr/>
        </p:nvSpPr>
        <p:spPr>
          <a:xfrm>
            <a:off x="990600" y="5399024"/>
            <a:ext cx="14097000" cy="2554545"/>
          </a:xfrm>
          <a:prstGeom prst="rect">
            <a:avLst/>
          </a:prstGeom>
          <a:noFill/>
        </p:spPr>
        <p:txBody>
          <a:bodyPr wrap="square">
            <a:spAutoFit/>
          </a:bodyPr>
          <a:lstStyle/>
          <a:p>
            <a:r>
              <a:rPr lang="vi-VN" sz="4000" dirty="0">
                <a:solidFill>
                  <a:srgbClr val="FF0000"/>
                </a:solidFill>
              </a:rPr>
              <a:t>Gắn nhãn (</a:t>
            </a:r>
            <a:r>
              <a:rPr lang="vi-VN" sz="4000" dirty="0" err="1">
                <a:solidFill>
                  <a:srgbClr val="FF0000"/>
                </a:solidFill>
              </a:rPr>
              <a:t>Label</a:t>
            </a:r>
            <a:r>
              <a:rPr lang="vi-VN" sz="4000" dirty="0">
                <a:solidFill>
                  <a:srgbClr val="FF0000"/>
                </a:solidFill>
              </a:rPr>
              <a:t>) và ưu tiên (</a:t>
            </a:r>
            <a:r>
              <a:rPr lang="vi-VN" sz="4000" dirty="0" err="1">
                <a:solidFill>
                  <a:srgbClr val="FF0000"/>
                </a:solidFill>
              </a:rPr>
              <a:t>Priority</a:t>
            </a:r>
            <a:r>
              <a:rPr lang="vi-VN" sz="4000" dirty="0">
                <a:solidFill>
                  <a:srgbClr val="FF0000"/>
                </a:solidFill>
              </a:rPr>
              <a:t>): Các lỗi được phân loại và đánh giá theo mức độ nghiêm trọng để ưu tiên xử lý. </a:t>
            </a:r>
            <a:r>
              <a:rPr lang="vi-VN" sz="4000" dirty="0" err="1">
                <a:solidFill>
                  <a:srgbClr val="FF0000"/>
                </a:solidFill>
              </a:rPr>
              <a:t>Jira</a:t>
            </a:r>
            <a:r>
              <a:rPr lang="vi-VN" sz="4000" dirty="0">
                <a:solidFill>
                  <a:srgbClr val="FF0000"/>
                </a:solidFill>
              </a:rPr>
              <a:t> hỗ trợ các nhãn như </a:t>
            </a:r>
            <a:r>
              <a:rPr lang="vi-VN" sz="4000" dirty="0" err="1">
                <a:solidFill>
                  <a:srgbClr val="FF0000"/>
                </a:solidFill>
              </a:rPr>
              <a:t>Bug</a:t>
            </a:r>
            <a:r>
              <a:rPr lang="vi-VN" sz="4000" dirty="0">
                <a:solidFill>
                  <a:srgbClr val="FF0000"/>
                </a:solidFill>
              </a:rPr>
              <a:t>, </a:t>
            </a:r>
            <a:r>
              <a:rPr lang="vi-VN" sz="4000" dirty="0" err="1">
                <a:solidFill>
                  <a:srgbClr val="FF0000"/>
                </a:solidFill>
              </a:rPr>
              <a:t>Enhancement</a:t>
            </a:r>
            <a:r>
              <a:rPr lang="vi-VN" sz="4000" dirty="0">
                <a:solidFill>
                  <a:srgbClr val="FF0000"/>
                </a:solidFill>
              </a:rPr>
              <a:t>, </a:t>
            </a:r>
            <a:r>
              <a:rPr lang="vi-VN" sz="4000" dirty="0" err="1">
                <a:solidFill>
                  <a:srgbClr val="FF0000"/>
                </a:solidFill>
              </a:rPr>
              <a:t>Critical</a:t>
            </a:r>
            <a:r>
              <a:rPr lang="vi-VN" sz="4000" dirty="0">
                <a:solidFill>
                  <a:srgbClr val="FF0000"/>
                </a:solidFill>
              </a:rPr>
              <a:t>, </a:t>
            </a:r>
            <a:r>
              <a:rPr lang="vi-VN" sz="4000" dirty="0" err="1">
                <a:solidFill>
                  <a:srgbClr val="FF0000"/>
                </a:solidFill>
              </a:rPr>
              <a:t>v.v</a:t>
            </a:r>
            <a:r>
              <a:rPr lang="vi-VN" sz="4000" dirty="0">
                <a:solidFill>
                  <a:srgbClr val="FF0000"/>
                </a:solidFill>
              </a:rPr>
              <a:t>., giúp nhóm dễ dàng phân loại. </a:t>
            </a:r>
          </a:p>
        </p:txBody>
      </p:sp>
    </p:spTree>
    <p:extLst>
      <p:ext uri="{BB962C8B-B14F-4D97-AF65-F5344CB8AC3E}">
        <p14:creationId xmlns:p14="http://schemas.microsoft.com/office/powerpoint/2010/main" val="21978068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p:tgtEl>
                                          <p:spTgt spid="6"/>
                                        </p:tgtEl>
                                        <p:attrNameLst>
                                          <p:attrName>ppt_x</p:attrName>
                                        </p:attrNameLst>
                                      </p:cBhvr>
                                      <p:tavLst>
                                        <p:tav tm="0">
                                          <p:val>
                                            <p:strVal val="#ppt_x-#ppt_w*1.125000"/>
                                          </p:val>
                                        </p:tav>
                                        <p:tav tm="100000">
                                          <p:val>
                                            <p:strVal val="#ppt_x"/>
                                          </p:val>
                                        </p:tav>
                                      </p:tavLst>
                                    </p:anim>
                                    <p:animEffect transition="in" filter="wipe(right)">
                                      <p:cBhvr>
                                        <p:cTn id="8" dur="700"/>
                                        <p:tgtEl>
                                          <p:spTgt spid="6"/>
                                        </p:tgtEl>
                                      </p:cBhvr>
                                    </p:animEffect>
                                  </p:childTnLst>
                                </p:cTn>
                              </p:par>
                              <p:par>
                                <p:cTn id="9" presetID="42" presetClass="entr" presetSubtype="0" fill="hold" grpId="0" nodeType="withEffect">
                                  <p:stCondLst>
                                    <p:cond delay="6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800"/>
                                        <p:tgtEl>
                                          <p:spTgt spid="7"/>
                                        </p:tgtEl>
                                      </p:cBhvr>
                                    </p:animEffect>
                                    <p:anim calcmode="lin" valueType="num">
                                      <p:cBhvr>
                                        <p:cTn id="12" dur="800" fill="hold"/>
                                        <p:tgtEl>
                                          <p:spTgt spid="7"/>
                                        </p:tgtEl>
                                        <p:attrNameLst>
                                          <p:attrName>ppt_x</p:attrName>
                                        </p:attrNameLst>
                                      </p:cBhvr>
                                      <p:tavLst>
                                        <p:tav tm="0">
                                          <p:val>
                                            <p:strVal val="#ppt_x"/>
                                          </p:val>
                                        </p:tav>
                                        <p:tav tm="100000">
                                          <p:val>
                                            <p:strVal val="#ppt_x"/>
                                          </p:val>
                                        </p:tav>
                                      </p:tavLst>
                                    </p:anim>
                                    <p:anim calcmode="lin" valueType="num">
                                      <p:cBhvr>
                                        <p:cTn id="13" dur="800" fill="hold"/>
                                        <p:tgtEl>
                                          <p:spTgt spid="7"/>
                                        </p:tgtEl>
                                        <p:attrNameLst>
                                          <p:attrName>ppt_y</p:attrName>
                                        </p:attrNameLst>
                                      </p:cBhvr>
                                      <p:tavLst>
                                        <p:tav tm="0">
                                          <p:val>
                                            <p:strVal val="#ppt_y+.1"/>
                                          </p:val>
                                        </p:tav>
                                        <p:tav tm="100000">
                                          <p:val>
                                            <p:strVal val="#ppt_y"/>
                                          </p:val>
                                        </p:tav>
                                      </p:tavLst>
                                    </p:anim>
                                  </p:childTnLst>
                                </p:cTn>
                              </p:par>
                              <p:par>
                                <p:cTn id="14" presetID="22" presetClass="entr" presetSubtype="4" fill="hold" grpId="0" nodeType="withEffect">
                                  <p:stCondLst>
                                    <p:cond delay="1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7CECB798-ED5B-30AE-83AD-040DC9BE7FBA}"/>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AD9FDED4-756E-0666-EFD6-CB4427426D60}"/>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7" name="Freeform 9">
            <a:extLst>
              <a:ext uri="{FF2B5EF4-FFF2-40B4-BE49-F238E27FC236}">
                <a16:creationId xmlns:a16="http://schemas.microsoft.com/office/drawing/2014/main" id="{00DCAF36-3793-B715-E996-77D448DC342C}"/>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2" name="TextBox 1">
            <a:extLst>
              <a:ext uri="{FF2B5EF4-FFF2-40B4-BE49-F238E27FC236}">
                <a16:creationId xmlns:a16="http://schemas.microsoft.com/office/drawing/2014/main" id="{412C5459-20FE-F89D-82A8-E0B62021929A}"/>
              </a:ext>
            </a:extLst>
          </p:cNvPr>
          <p:cNvSpPr txBox="1"/>
          <p:nvPr/>
        </p:nvSpPr>
        <p:spPr>
          <a:xfrm>
            <a:off x="0" y="4000500"/>
            <a:ext cx="16687800" cy="830997"/>
          </a:xfrm>
          <a:prstGeom prst="rect">
            <a:avLst/>
          </a:prstGeom>
          <a:noFill/>
        </p:spPr>
        <p:txBody>
          <a:bodyPr wrap="square">
            <a:spAutoFit/>
          </a:bodyPr>
          <a:lstStyle/>
          <a:p>
            <a:pPr lvl="2"/>
            <a:r>
              <a:rPr lang="vi-VN" sz="4800" dirty="0">
                <a:solidFill>
                  <a:srgbClr val="FF0000"/>
                </a:solidFill>
              </a:rPr>
              <a:t>3. Phân công người xử lý:</a:t>
            </a:r>
            <a:endParaRPr lang="vi-VN" sz="4000" dirty="0">
              <a:solidFill>
                <a:srgbClr val="FF0000"/>
              </a:solidFill>
              <a:latin typeface="Josefin Sans" panose="020B0604020202020204" charset="0"/>
            </a:endParaRPr>
          </a:p>
        </p:txBody>
      </p:sp>
      <p:sp>
        <p:nvSpPr>
          <p:cNvPr id="9" name="TextBox 4">
            <a:extLst>
              <a:ext uri="{FF2B5EF4-FFF2-40B4-BE49-F238E27FC236}">
                <a16:creationId xmlns:a16="http://schemas.microsoft.com/office/drawing/2014/main" id="{42B8BDCD-8839-46FA-904E-014BBA96F206}"/>
              </a:ext>
            </a:extLst>
          </p:cNvPr>
          <p:cNvSpPr txBox="1"/>
          <p:nvPr/>
        </p:nvSpPr>
        <p:spPr>
          <a:xfrm>
            <a:off x="457200" y="1514039"/>
            <a:ext cx="16535400" cy="986809"/>
          </a:xfrm>
          <a:prstGeom prst="rect">
            <a:avLst/>
          </a:prstGeom>
        </p:spPr>
        <p:txBody>
          <a:bodyPr lIns="0" tIns="0" rIns="0" bIns="0" rtlCol="0" anchor="t">
            <a:spAutoFit/>
          </a:bodyPr>
          <a:lstStyle/>
          <a:p>
            <a:pPr>
              <a:lnSpc>
                <a:spcPts val="7680"/>
              </a:lnSpc>
            </a:pPr>
            <a:r>
              <a:rPr lang="vi-VN" sz="6400" b="1" dirty="0">
                <a:solidFill>
                  <a:srgbClr val="31356E"/>
                </a:solidFill>
                <a:latin typeface="Josefin Sans" panose="020B0604020202020204" charset="0"/>
              </a:rPr>
              <a:t>2.3 Quy trình sử dụng </a:t>
            </a:r>
            <a:r>
              <a:rPr lang="vi-VN" sz="6400" b="1" dirty="0" err="1">
                <a:solidFill>
                  <a:srgbClr val="31356E"/>
                </a:solidFill>
                <a:latin typeface="Josefin Sans" panose="020B0604020202020204" charset="0"/>
              </a:rPr>
              <a:t>Jira</a:t>
            </a:r>
            <a:r>
              <a:rPr lang="vi-VN" sz="6400" b="1" dirty="0">
                <a:solidFill>
                  <a:srgbClr val="31356E"/>
                </a:solidFill>
                <a:latin typeface="Josefin Sans" panose="020B0604020202020204" charset="0"/>
              </a:rPr>
              <a:t> của nhóm</a:t>
            </a:r>
            <a:endParaRPr lang="en-US" sz="6400" b="1" dirty="0">
              <a:solidFill>
                <a:srgbClr val="31356E"/>
              </a:solidFill>
              <a:latin typeface="Josefin Sans" panose="020B0604020202020204" charset="0"/>
            </a:endParaRPr>
          </a:p>
        </p:txBody>
      </p:sp>
      <p:sp>
        <p:nvSpPr>
          <p:cNvPr id="4" name="TextBox 3">
            <a:extLst>
              <a:ext uri="{FF2B5EF4-FFF2-40B4-BE49-F238E27FC236}">
                <a16:creationId xmlns:a16="http://schemas.microsoft.com/office/drawing/2014/main" id="{6A8442BA-D663-EFA9-FD87-D9FB4B9FC9CA}"/>
              </a:ext>
            </a:extLst>
          </p:cNvPr>
          <p:cNvSpPr txBox="1"/>
          <p:nvPr/>
        </p:nvSpPr>
        <p:spPr>
          <a:xfrm>
            <a:off x="1676400" y="5423037"/>
            <a:ext cx="14097000" cy="1938992"/>
          </a:xfrm>
          <a:prstGeom prst="rect">
            <a:avLst/>
          </a:prstGeom>
          <a:noFill/>
        </p:spPr>
        <p:txBody>
          <a:bodyPr wrap="square">
            <a:spAutoFit/>
          </a:bodyPr>
          <a:lstStyle/>
          <a:p>
            <a:r>
              <a:rPr lang="vi-VN" sz="4000" dirty="0" err="1">
                <a:solidFill>
                  <a:srgbClr val="FF0000"/>
                </a:solidFill>
              </a:rPr>
              <a:t>Jira</a:t>
            </a:r>
            <a:r>
              <a:rPr lang="vi-VN" sz="4000" dirty="0">
                <a:solidFill>
                  <a:srgbClr val="FF0000"/>
                </a:solidFill>
              </a:rPr>
              <a:t> cho phép gán lỗi cho từng thành viên trong nhóm để xác định ai sẽ chịu trách nhiệm sửa lỗi, giúp tối ưu hóa quy trình và tiết kiệm thời gian.</a:t>
            </a:r>
          </a:p>
        </p:txBody>
      </p:sp>
    </p:spTree>
    <p:extLst>
      <p:ext uri="{BB962C8B-B14F-4D97-AF65-F5344CB8AC3E}">
        <p14:creationId xmlns:p14="http://schemas.microsoft.com/office/powerpoint/2010/main" val="8213374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p:tgtEl>
                                          <p:spTgt spid="6"/>
                                        </p:tgtEl>
                                        <p:attrNameLst>
                                          <p:attrName>ppt_x</p:attrName>
                                        </p:attrNameLst>
                                      </p:cBhvr>
                                      <p:tavLst>
                                        <p:tav tm="0">
                                          <p:val>
                                            <p:strVal val="#ppt_x-#ppt_w*1.125000"/>
                                          </p:val>
                                        </p:tav>
                                        <p:tav tm="100000">
                                          <p:val>
                                            <p:strVal val="#ppt_x"/>
                                          </p:val>
                                        </p:tav>
                                      </p:tavLst>
                                    </p:anim>
                                    <p:animEffect transition="in" filter="wipe(right)">
                                      <p:cBhvr>
                                        <p:cTn id="8" dur="700"/>
                                        <p:tgtEl>
                                          <p:spTgt spid="6"/>
                                        </p:tgtEl>
                                      </p:cBhvr>
                                    </p:animEffect>
                                  </p:childTnLst>
                                </p:cTn>
                              </p:par>
                              <p:par>
                                <p:cTn id="9" presetID="42" presetClass="entr" presetSubtype="0" fill="hold" grpId="0" nodeType="withEffect">
                                  <p:stCondLst>
                                    <p:cond delay="6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800"/>
                                        <p:tgtEl>
                                          <p:spTgt spid="7"/>
                                        </p:tgtEl>
                                      </p:cBhvr>
                                    </p:animEffect>
                                    <p:anim calcmode="lin" valueType="num">
                                      <p:cBhvr>
                                        <p:cTn id="12" dur="800" fill="hold"/>
                                        <p:tgtEl>
                                          <p:spTgt spid="7"/>
                                        </p:tgtEl>
                                        <p:attrNameLst>
                                          <p:attrName>ppt_x</p:attrName>
                                        </p:attrNameLst>
                                      </p:cBhvr>
                                      <p:tavLst>
                                        <p:tav tm="0">
                                          <p:val>
                                            <p:strVal val="#ppt_x"/>
                                          </p:val>
                                        </p:tav>
                                        <p:tav tm="100000">
                                          <p:val>
                                            <p:strVal val="#ppt_x"/>
                                          </p:val>
                                        </p:tav>
                                      </p:tavLst>
                                    </p:anim>
                                    <p:anim calcmode="lin" valueType="num">
                                      <p:cBhvr>
                                        <p:cTn id="13" dur="800" fill="hold"/>
                                        <p:tgtEl>
                                          <p:spTgt spid="7"/>
                                        </p:tgtEl>
                                        <p:attrNameLst>
                                          <p:attrName>ppt_y</p:attrName>
                                        </p:attrNameLst>
                                      </p:cBhvr>
                                      <p:tavLst>
                                        <p:tav tm="0">
                                          <p:val>
                                            <p:strVal val="#ppt_y+.1"/>
                                          </p:val>
                                        </p:tav>
                                        <p:tav tm="100000">
                                          <p:val>
                                            <p:strVal val="#ppt_y"/>
                                          </p:val>
                                        </p:tav>
                                      </p:tavLst>
                                    </p:anim>
                                  </p:childTnLst>
                                </p:cTn>
                              </p:par>
                              <p:par>
                                <p:cTn id="14" presetID="22" presetClass="entr" presetSubtype="4" fill="hold" grpId="0" nodeType="withEffect">
                                  <p:stCondLst>
                                    <p:cond delay="1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790EFFB6-DD8D-EE40-F651-B55C4364B826}"/>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43A06D63-DD9A-FE96-36D5-ADBD679548A3}"/>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7" name="Freeform 9">
            <a:extLst>
              <a:ext uri="{FF2B5EF4-FFF2-40B4-BE49-F238E27FC236}">
                <a16:creationId xmlns:a16="http://schemas.microsoft.com/office/drawing/2014/main" id="{71123D5C-B66A-8AE5-9048-86BBD29BE755}"/>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2" name="TextBox 1">
            <a:extLst>
              <a:ext uri="{FF2B5EF4-FFF2-40B4-BE49-F238E27FC236}">
                <a16:creationId xmlns:a16="http://schemas.microsoft.com/office/drawing/2014/main" id="{01B4A620-A15C-A9E3-7C6F-3CD1829B2E3A}"/>
              </a:ext>
            </a:extLst>
          </p:cNvPr>
          <p:cNvSpPr txBox="1"/>
          <p:nvPr/>
        </p:nvSpPr>
        <p:spPr>
          <a:xfrm>
            <a:off x="0" y="4000500"/>
            <a:ext cx="16687800" cy="830997"/>
          </a:xfrm>
          <a:prstGeom prst="rect">
            <a:avLst/>
          </a:prstGeom>
          <a:noFill/>
        </p:spPr>
        <p:txBody>
          <a:bodyPr wrap="square">
            <a:spAutoFit/>
          </a:bodyPr>
          <a:lstStyle/>
          <a:p>
            <a:pPr lvl="2"/>
            <a:r>
              <a:rPr lang="vi-VN" sz="4800" dirty="0">
                <a:solidFill>
                  <a:srgbClr val="FF0000"/>
                </a:solidFill>
              </a:rPr>
              <a:t>4. Theo dõi tiến trình:</a:t>
            </a:r>
            <a:endParaRPr lang="vi-VN" sz="4000" dirty="0">
              <a:solidFill>
                <a:srgbClr val="FF0000"/>
              </a:solidFill>
              <a:latin typeface="Josefin Sans" panose="020B0604020202020204" charset="0"/>
            </a:endParaRPr>
          </a:p>
        </p:txBody>
      </p:sp>
      <p:sp>
        <p:nvSpPr>
          <p:cNvPr id="9" name="TextBox 4">
            <a:extLst>
              <a:ext uri="{FF2B5EF4-FFF2-40B4-BE49-F238E27FC236}">
                <a16:creationId xmlns:a16="http://schemas.microsoft.com/office/drawing/2014/main" id="{7B494F3F-C8DA-D8B7-97EB-D5299AD6AE3D}"/>
              </a:ext>
            </a:extLst>
          </p:cNvPr>
          <p:cNvSpPr txBox="1"/>
          <p:nvPr/>
        </p:nvSpPr>
        <p:spPr>
          <a:xfrm>
            <a:off x="457200" y="1514039"/>
            <a:ext cx="16535400" cy="986809"/>
          </a:xfrm>
          <a:prstGeom prst="rect">
            <a:avLst/>
          </a:prstGeom>
        </p:spPr>
        <p:txBody>
          <a:bodyPr lIns="0" tIns="0" rIns="0" bIns="0" rtlCol="0" anchor="t">
            <a:spAutoFit/>
          </a:bodyPr>
          <a:lstStyle/>
          <a:p>
            <a:pPr>
              <a:lnSpc>
                <a:spcPts val="7680"/>
              </a:lnSpc>
            </a:pPr>
            <a:r>
              <a:rPr lang="vi-VN" sz="6400" b="1" dirty="0">
                <a:solidFill>
                  <a:srgbClr val="31356E"/>
                </a:solidFill>
                <a:latin typeface="Josefin Sans" panose="020B0604020202020204" charset="0"/>
              </a:rPr>
              <a:t>2.3 Quy trình sử dụng </a:t>
            </a:r>
            <a:r>
              <a:rPr lang="vi-VN" sz="6400" b="1" dirty="0" err="1">
                <a:solidFill>
                  <a:srgbClr val="31356E"/>
                </a:solidFill>
                <a:latin typeface="Josefin Sans" panose="020B0604020202020204" charset="0"/>
              </a:rPr>
              <a:t>Jira</a:t>
            </a:r>
            <a:r>
              <a:rPr lang="vi-VN" sz="6400" b="1" dirty="0">
                <a:solidFill>
                  <a:srgbClr val="31356E"/>
                </a:solidFill>
                <a:latin typeface="Josefin Sans" panose="020B0604020202020204" charset="0"/>
              </a:rPr>
              <a:t> của nhóm</a:t>
            </a:r>
            <a:endParaRPr lang="en-US" sz="6400" b="1" dirty="0">
              <a:solidFill>
                <a:srgbClr val="31356E"/>
              </a:solidFill>
              <a:latin typeface="Josefin Sans" panose="020B0604020202020204" charset="0"/>
            </a:endParaRPr>
          </a:p>
        </p:txBody>
      </p:sp>
      <p:sp>
        <p:nvSpPr>
          <p:cNvPr id="4" name="TextBox 3">
            <a:extLst>
              <a:ext uri="{FF2B5EF4-FFF2-40B4-BE49-F238E27FC236}">
                <a16:creationId xmlns:a16="http://schemas.microsoft.com/office/drawing/2014/main" id="{152FDE09-D4E6-0EA6-DE20-F61457AFDC41}"/>
              </a:ext>
            </a:extLst>
          </p:cNvPr>
          <p:cNvSpPr txBox="1"/>
          <p:nvPr/>
        </p:nvSpPr>
        <p:spPr>
          <a:xfrm>
            <a:off x="1676400" y="5146238"/>
            <a:ext cx="14097000" cy="1938992"/>
          </a:xfrm>
          <a:prstGeom prst="rect">
            <a:avLst/>
          </a:prstGeom>
          <a:noFill/>
        </p:spPr>
        <p:txBody>
          <a:bodyPr wrap="square">
            <a:spAutoFit/>
          </a:bodyPr>
          <a:lstStyle/>
          <a:p>
            <a:r>
              <a:rPr lang="vi-VN" sz="4000" dirty="0">
                <a:solidFill>
                  <a:srgbClr val="FF0000"/>
                </a:solidFill>
              </a:rPr>
              <a:t>Các thành viên có thể cập nhật tình trạng của lỗi từ "</a:t>
            </a:r>
            <a:r>
              <a:rPr lang="vi-VN" sz="4000" dirty="0" err="1">
                <a:solidFill>
                  <a:srgbClr val="FF0000"/>
                </a:solidFill>
              </a:rPr>
              <a:t>Open</a:t>
            </a:r>
            <a:r>
              <a:rPr lang="vi-VN" sz="4000" dirty="0">
                <a:solidFill>
                  <a:srgbClr val="FF0000"/>
                </a:solidFill>
              </a:rPr>
              <a:t>" (Mở) sang "In </a:t>
            </a:r>
            <a:r>
              <a:rPr lang="vi-VN" sz="4000" dirty="0" err="1">
                <a:solidFill>
                  <a:srgbClr val="FF0000"/>
                </a:solidFill>
              </a:rPr>
              <a:t>Progress</a:t>
            </a:r>
            <a:r>
              <a:rPr lang="vi-VN" sz="4000" dirty="0">
                <a:solidFill>
                  <a:srgbClr val="FF0000"/>
                </a:solidFill>
              </a:rPr>
              <a:t>" (Đang xử lý) và "</a:t>
            </a:r>
            <a:r>
              <a:rPr lang="vi-VN" sz="4000" dirty="0" err="1">
                <a:solidFill>
                  <a:srgbClr val="FF0000"/>
                </a:solidFill>
              </a:rPr>
              <a:t>Resolved</a:t>
            </a:r>
            <a:r>
              <a:rPr lang="vi-VN" sz="4000" dirty="0">
                <a:solidFill>
                  <a:srgbClr val="FF0000"/>
                </a:solidFill>
              </a:rPr>
              <a:t>" (Đã xử lý) để cả nhóm nắm rõ tiến độ và trạng thái của từng lỗi.</a:t>
            </a:r>
          </a:p>
        </p:txBody>
      </p:sp>
    </p:spTree>
    <p:extLst>
      <p:ext uri="{BB962C8B-B14F-4D97-AF65-F5344CB8AC3E}">
        <p14:creationId xmlns:p14="http://schemas.microsoft.com/office/powerpoint/2010/main" val="36469982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p:tgtEl>
                                          <p:spTgt spid="6"/>
                                        </p:tgtEl>
                                        <p:attrNameLst>
                                          <p:attrName>ppt_x</p:attrName>
                                        </p:attrNameLst>
                                      </p:cBhvr>
                                      <p:tavLst>
                                        <p:tav tm="0">
                                          <p:val>
                                            <p:strVal val="#ppt_x-#ppt_w*1.125000"/>
                                          </p:val>
                                        </p:tav>
                                        <p:tav tm="100000">
                                          <p:val>
                                            <p:strVal val="#ppt_x"/>
                                          </p:val>
                                        </p:tav>
                                      </p:tavLst>
                                    </p:anim>
                                    <p:animEffect transition="in" filter="wipe(right)">
                                      <p:cBhvr>
                                        <p:cTn id="8" dur="700"/>
                                        <p:tgtEl>
                                          <p:spTgt spid="6"/>
                                        </p:tgtEl>
                                      </p:cBhvr>
                                    </p:animEffect>
                                  </p:childTnLst>
                                </p:cTn>
                              </p:par>
                              <p:par>
                                <p:cTn id="9" presetID="42" presetClass="entr" presetSubtype="0" fill="hold" grpId="0" nodeType="withEffect">
                                  <p:stCondLst>
                                    <p:cond delay="6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800"/>
                                        <p:tgtEl>
                                          <p:spTgt spid="7"/>
                                        </p:tgtEl>
                                      </p:cBhvr>
                                    </p:animEffect>
                                    <p:anim calcmode="lin" valueType="num">
                                      <p:cBhvr>
                                        <p:cTn id="12" dur="800" fill="hold"/>
                                        <p:tgtEl>
                                          <p:spTgt spid="7"/>
                                        </p:tgtEl>
                                        <p:attrNameLst>
                                          <p:attrName>ppt_x</p:attrName>
                                        </p:attrNameLst>
                                      </p:cBhvr>
                                      <p:tavLst>
                                        <p:tav tm="0">
                                          <p:val>
                                            <p:strVal val="#ppt_x"/>
                                          </p:val>
                                        </p:tav>
                                        <p:tav tm="100000">
                                          <p:val>
                                            <p:strVal val="#ppt_x"/>
                                          </p:val>
                                        </p:tav>
                                      </p:tavLst>
                                    </p:anim>
                                    <p:anim calcmode="lin" valueType="num">
                                      <p:cBhvr>
                                        <p:cTn id="13" dur="800" fill="hold"/>
                                        <p:tgtEl>
                                          <p:spTgt spid="7"/>
                                        </p:tgtEl>
                                        <p:attrNameLst>
                                          <p:attrName>ppt_y</p:attrName>
                                        </p:attrNameLst>
                                      </p:cBhvr>
                                      <p:tavLst>
                                        <p:tav tm="0">
                                          <p:val>
                                            <p:strVal val="#ppt_y+.1"/>
                                          </p:val>
                                        </p:tav>
                                        <p:tav tm="100000">
                                          <p:val>
                                            <p:strVal val="#ppt_y"/>
                                          </p:val>
                                        </p:tav>
                                      </p:tavLst>
                                    </p:anim>
                                  </p:childTnLst>
                                </p:cTn>
                              </p:par>
                              <p:par>
                                <p:cTn id="14" presetID="22" presetClass="entr" presetSubtype="4" fill="hold" grpId="0" nodeType="withEffect">
                                  <p:stCondLst>
                                    <p:cond delay="1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BF9E9072-A04D-4B8D-774F-B6134D69E1E8}"/>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BC43DBF2-2546-96EE-1CC2-2B316C63CB92}"/>
              </a:ext>
            </a:extLst>
          </p:cNvPr>
          <p:cNvSpPr txBox="1"/>
          <p:nvPr/>
        </p:nvSpPr>
        <p:spPr>
          <a:xfrm>
            <a:off x="8915400" y="4063050"/>
            <a:ext cx="8382000" cy="1974900"/>
          </a:xfrm>
          <a:prstGeom prst="rect">
            <a:avLst/>
          </a:prstGeom>
        </p:spPr>
        <p:txBody>
          <a:bodyPr wrap="square" lIns="0" tIns="0" rIns="0" bIns="0" rtlCol="0" anchor="t">
            <a:spAutoFit/>
          </a:bodyPr>
          <a:lstStyle/>
          <a:p>
            <a:pPr>
              <a:lnSpc>
                <a:spcPts val="7559"/>
              </a:lnSpc>
            </a:pPr>
            <a:r>
              <a:rPr lang="vi-VN" sz="7000" dirty="0">
                <a:solidFill>
                  <a:srgbClr val="F7B4A7"/>
                </a:solidFill>
                <a:latin typeface="Josefin Sans Bold"/>
              </a:rPr>
              <a:t>Lợi ích của </a:t>
            </a:r>
            <a:r>
              <a:rPr lang="vi-VN" sz="7000" dirty="0" err="1">
                <a:solidFill>
                  <a:srgbClr val="F7B4A7"/>
                </a:solidFill>
                <a:latin typeface="Josefin Sans Bold"/>
              </a:rPr>
              <a:t>Jira</a:t>
            </a:r>
            <a:r>
              <a:rPr lang="vi-VN" sz="7000" dirty="0">
                <a:solidFill>
                  <a:srgbClr val="F7B4A7"/>
                </a:solidFill>
                <a:latin typeface="Josefin Sans Bold"/>
              </a:rPr>
              <a:t> trong </a:t>
            </a:r>
            <a:r>
              <a:rPr lang="vi-VN" sz="7000" dirty="0" err="1">
                <a:solidFill>
                  <a:srgbClr val="F7B4A7"/>
                </a:solidFill>
                <a:latin typeface="Josefin Sans Bold"/>
              </a:rPr>
              <a:t>Bug</a:t>
            </a:r>
            <a:r>
              <a:rPr lang="vi-VN" sz="7000" dirty="0">
                <a:solidFill>
                  <a:srgbClr val="F7B4A7"/>
                </a:solidFill>
                <a:latin typeface="Josefin Sans Bold"/>
              </a:rPr>
              <a:t> </a:t>
            </a:r>
            <a:r>
              <a:rPr lang="vi-VN" sz="7000" dirty="0" err="1">
                <a:solidFill>
                  <a:srgbClr val="F7B4A7"/>
                </a:solidFill>
                <a:latin typeface="Josefin Sans Bold"/>
              </a:rPr>
              <a:t>Tracking</a:t>
            </a:r>
            <a:endParaRPr lang="en-US" sz="7000" dirty="0">
              <a:solidFill>
                <a:srgbClr val="F7B4A7"/>
              </a:solidFill>
              <a:latin typeface="Javanese Text" panose="02000000000000000000" pitchFamily="2" charset="0"/>
            </a:endParaRPr>
          </a:p>
        </p:txBody>
      </p:sp>
      <p:sp>
        <p:nvSpPr>
          <p:cNvPr id="6" name="Freeform 6">
            <a:extLst>
              <a:ext uri="{FF2B5EF4-FFF2-40B4-BE49-F238E27FC236}">
                <a16:creationId xmlns:a16="http://schemas.microsoft.com/office/drawing/2014/main" id="{F3440CFD-DF82-A1D4-FB44-410C6E4105AC}"/>
              </a:ext>
            </a:extLst>
          </p:cNvPr>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41958DA9-BDCB-B35C-D40B-601412E2027C}"/>
              </a:ext>
            </a:extLst>
          </p:cNvPr>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619648A3-5E7C-BD3C-C871-5C87C203FE6B}"/>
              </a:ext>
            </a:extLst>
          </p:cNvPr>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31116465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fill="hold"/>
                                        <p:tgtEl>
                                          <p:spTgt spid="6"/>
                                        </p:tgtEl>
                                        <p:attrNameLst>
                                          <p:attrName>ppt_x</p:attrName>
                                        </p:attrNameLst>
                                      </p:cBhvr>
                                      <p:tavLst>
                                        <p:tav tm="0">
                                          <p:val>
                                            <p:strVal val="0-#ppt_w/2"/>
                                          </p:val>
                                        </p:tav>
                                        <p:tav tm="100000">
                                          <p:val>
                                            <p:strVal val="#ppt_x"/>
                                          </p:val>
                                        </p:tav>
                                      </p:tavLst>
                                    </p:anim>
                                    <p:anim calcmode="lin" valueType="num">
                                      <p:cBhvr additive="base">
                                        <p:cTn id="8" dur="7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900" fill="hold"/>
                                        <p:tgtEl>
                                          <p:spTgt spid="7"/>
                                        </p:tgtEl>
                                        <p:attrNameLst>
                                          <p:attrName>ppt_x</p:attrName>
                                        </p:attrNameLst>
                                      </p:cBhvr>
                                      <p:tavLst>
                                        <p:tav tm="0">
                                          <p:val>
                                            <p:strVal val="0-#ppt_w/2"/>
                                          </p:val>
                                        </p:tav>
                                        <p:tav tm="100000">
                                          <p:val>
                                            <p:strVal val="#ppt_x"/>
                                          </p:val>
                                        </p:tav>
                                      </p:tavLst>
                                    </p:anim>
                                    <p:anim calcmode="lin" valueType="num">
                                      <p:cBhvr additive="base">
                                        <p:cTn id="12" dur="9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00" fill="hold"/>
                                        <p:tgtEl>
                                          <p:spTgt spid="8"/>
                                        </p:tgtEl>
                                        <p:attrNameLst>
                                          <p:attrName>ppt_x</p:attrName>
                                        </p:attrNameLst>
                                      </p:cBhvr>
                                      <p:tavLst>
                                        <p:tav tm="0">
                                          <p:val>
                                            <p:strVal val="0-#ppt_w/2"/>
                                          </p:val>
                                        </p:tav>
                                        <p:tav tm="100000">
                                          <p:val>
                                            <p:strVal val="#ppt_x"/>
                                          </p:val>
                                        </p:tav>
                                      </p:tavLst>
                                    </p:anim>
                                    <p:anim calcmode="lin" valueType="num">
                                      <p:cBhvr additive="base">
                                        <p:cTn id="16" dur="12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6" fill="hold" grpId="1" nodeType="clickEffect">
                                  <p:stCondLst>
                                    <p:cond delay="25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6" fill="hold" grpId="1" nodeType="withEffect">
                                  <p:stCondLst>
                                    <p:cond delay="100"/>
                                  </p:stCondLst>
                                  <p:childTnLst>
                                    <p:anim calcmode="lin" valueType="num">
                                      <p:cBhvr additive="base">
                                        <p:cTn id="24" dur="500"/>
                                        <p:tgtEl>
                                          <p:spTgt spid="7"/>
                                        </p:tgtEl>
                                        <p:attrNameLst>
                                          <p:attrName>ppt_x</p:attrName>
                                        </p:attrNameLst>
                                      </p:cBhvr>
                                      <p:tavLst>
                                        <p:tav tm="0">
                                          <p:val>
                                            <p:strVal val="ppt_x"/>
                                          </p:val>
                                        </p:tav>
                                        <p:tav tm="100000">
                                          <p:val>
                                            <p:strVal val="1+ppt_w/2"/>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par>
                                <p:cTn id="27" presetID="2" presetClass="exit" presetSubtype="6" fill="hold" grpId="1" nodeType="withEffect">
                                  <p:stCondLst>
                                    <p:cond delay="200"/>
                                  </p:stCondLst>
                                  <p:childTnLst>
                                    <p:anim calcmode="lin" valueType="num">
                                      <p:cBhvr additive="base">
                                        <p:cTn id="28" dur="500"/>
                                        <p:tgtEl>
                                          <p:spTgt spid="8"/>
                                        </p:tgtEl>
                                        <p:attrNameLst>
                                          <p:attrName>ppt_x</p:attrName>
                                        </p:attrNameLst>
                                      </p:cBhvr>
                                      <p:tavLst>
                                        <p:tav tm="0">
                                          <p:val>
                                            <p:strVal val="ppt_x"/>
                                          </p:val>
                                        </p:tav>
                                        <p:tav tm="100000">
                                          <p:val>
                                            <p:strVal val="1+ppt_w/2"/>
                                          </p:val>
                                        </p:tav>
                                      </p:tavLst>
                                    </p:anim>
                                    <p:anim calcmode="lin" valueType="num">
                                      <p:cBhvr additive="base">
                                        <p:cTn id="29" dur="500"/>
                                        <p:tgtEl>
                                          <p:spTgt spid="8"/>
                                        </p:tgtEl>
                                        <p:attrNameLst>
                                          <p:attrName>ppt_y</p:attrName>
                                        </p:attrNameLst>
                                      </p:cBhvr>
                                      <p:tavLst>
                                        <p:tav tm="0">
                                          <p:val>
                                            <p:strVal val="ppt_y"/>
                                          </p:val>
                                        </p:tav>
                                        <p:tav tm="100000">
                                          <p:val>
                                            <p:strVal val="1+ppt_h/2"/>
                                          </p:val>
                                        </p:tav>
                                      </p:tavLst>
                                    </p:anim>
                                    <p:set>
                                      <p:cBhvr>
                                        <p:cTn id="3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AF5D45C7-91B6-F751-0C95-806728730592}"/>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E43F4170-DAD3-BD0B-8318-49A04688CEC5}"/>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7" name="Freeform 9">
            <a:extLst>
              <a:ext uri="{FF2B5EF4-FFF2-40B4-BE49-F238E27FC236}">
                <a16:creationId xmlns:a16="http://schemas.microsoft.com/office/drawing/2014/main" id="{27673995-1319-0F7E-9AA5-BE0363054F2C}"/>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4" name="TextBox 3">
            <a:extLst>
              <a:ext uri="{FF2B5EF4-FFF2-40B4-BE49-F238E27FC236}">
                <a16:creationId xmlns:a16="http://schemas.microsoft.com/office/drawing/2014/main" id="{30F1C1E3-145C-C303-F8F7-41447FF1CC01}"/>
              </a:ext>
            </a:extLst>
          </p:cNvPr>
          <p:cNvSpPr txBox="1"/>
          <p:nvPr/>
        </p:nvSpPr>
        <p:spPr>
          <a:xfrm>
            <a:off x="838200" y="2476500"/>
            <a:ext cx="14097000"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Tăng</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cường</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hiệu</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quả</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xử</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lý</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lỗi</a:t>
            </a:r>
            <a:r>
              <a:rPr kumimoji="0" lang="en-US" altLang="en-US" sz="4000" b="0" i="0" u="none" strike="noStrike" cap="none" normalizeH="0" baseline="0" dirty="0">
                <a:ln>
                  <a:noFill/>
                </a:ln>
                <a:solidFill>
                  <a:srgbClr val="FF0000"/>
                </a:solidFill>
                <a:effectLst/>
                <a:latin typeface="Arial" panose="020B0604020202020204" pitchFamily="34" charset="0"/>
              </a:rPr>
              <a:t>: Jira </a:t>
            </a:r>
            <a:r>
              <a:rPr kumimoji="0" lang="en-US" altLang="en-US" sz="4000" b="0" i="0" u="none" strike="noStrike" cap="none" normalizeH="0" baseline="0" dirty="0" err="1">
                <a:ln>
                  <a:noFill/>
                </a:ln>
                <a:solidFill>
                  <a:srgbClr val="FF0000"/>
                </a:solidFill>
                <a:effectLst/>
                <a:latin typeface="Arial" panose="020B0604020202020204" pitchFamily="34" charset="0"/>
              </a:rPr>
              <a:t>giúp</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nhóm</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tiết</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kiệm</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thời</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gian</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bằng</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cách</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tổ</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chức</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và</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theo</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dõi</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lỗi</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theo</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quy</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trình</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rõ</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ràng</a:t>
            </a:r>
            <a:r>
              <a:rPr kumimoji="0" lang="en-US" altLang="en-US" sz="4000" b="0" i="0" u="none" strike="noStrike" cap="none" normalizeH="0" baseline="0" dirty="0">
                <a:ln>
                  <a:noFill/>
                </a:ln>
                <a:solidFill>
                  <a:srgbClr val="FF0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Cải</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thiện</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giao</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tiếp</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và</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phối</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hợp</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Mọi</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thành</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viên</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đều</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có</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thể</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truy</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cập</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và</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cập</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nhật</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trạng</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thái</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lỗi</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đảm</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bảo</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sự</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đồng</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bộ</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và</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minh</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bạch</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trong</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quá</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trình</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làm</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việc</a:t>
            </a:r>
            <a:r>
              <a:rPr kumimoji="0" lang="en-US" altLang="en-US" sz="4000" b="0" i="0" u="none" strike="noStrike" cap="none" normalizeH="0" baseline="0" dirty="0">
                <a:ln>
                  <a:noFill/>
                </a:ln>
                <a:solidFill>
                  <a:srgbClr val="FF0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Hỗ</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trợ</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đánh</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giá</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chất</a:t>
            </a:r>
            <a:r>
              <a:rPr kumimoji="0" lang="en-US" altLang="en-US" sz="4000" b="1" i="0" u="none" strike="noStrike" cap="none" normalizeH="0" baseline="0" dirty="0">
                <a:ln>
                  <a:noFill/>
                </a:ln>
                <a:solidFill>
                  <a:srgbClr val="FF0000"/>
                </a:solidFill>
                <a:effectLst/>
                <a:latin typeface="Arial" panose="020B0604020202020204" pitchFamily="34" charset="0"/>
              </a:rPr>
              <a:t> </a:t>
            </a:r>
            <a:r>
              <a:rPr kumimoji="0" lang="en-US" altLang="en-US" sz="4000" b="1" i="0" u="none" strike="noStrike" cap="none" normalizeH="0" baseline="0" dirty="0" err="1">
                <a:ln>
                  <a:noFill/>
                </a:ln>
                <a:solidFill>
                  <a:srgbClr val="FF0000"/>
                </a:solidFill>
                <a:effectLst/>
                <a:latin typeface="Arial" panose="020B0604020202020204" pitchFamily="34" charset="0"/>
              </a:rPr>
              <a:t>lượng</a:t>
            </a:r>
            <a:r>
              <a:rPr kumimoji="0" lang="en-US" altLang="en-US" sz="4000" b="0" i="0" u="none" strike="noStrike" cap="none" normalizeH="0" baseline="0" dirty="0">
                <a:ln>
                  <a:noFill/>
                </a:ln>
                <a:solidFill>
                  <a:srgbClr val="FF0000"/>
                </a:solidFill>
                <a:effectLst/>
                <a:latin typeface="Arial" panose="020B0604020202020204" pitchFamily="34" charset="0"/>
              </a:rPr>
              <a:t>: Thông qua </a:t>
            </a:r>
            <a:r>
              <a:rPr kumimoji="0" lang="en-US" altLang="en-US" sz="4000" b="0" i="0" u="none" strike="noStrike" cap="none" normalizeH="0" baseline="0" dirty="0" err="1">
                <a:ln>
                  <a:noFill/>
                </a:ln>
                <a:solidFill>
                  <a:srgbClr val="FF0000"/>
                </a:solidFill>
                <a:effectLst/>
                <a:latin typeface="Arial" panose="020B0604020202020204" pitchFamily="34" charset="0"/>
              </a:rPr>
              <a:t>các</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báo</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cáo</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của</a:t>
            </a:r>
            <a:r>
              <a:rPr kumimoji="0" lang="en-US" altLang="en-US" sz="4000" b="0" i="0" u="none" strike="noStrike" cap="none" normalizeH="0" baseline="0" dirty="0">
                <a:ln>
                  <a:noFill/>
                </a:ln>
                <a:solidFill>
                  <a:srgbClr val="FF0000"/>
                </a:solidFill>
                <a:effectLst/>
                <a:latin typeface="Arial" panose="020B0604020202020204" pitchFamily="34" charset="0"/>
              </a:rPr>
              <a:t> Jira, </a:t>
            </a:r>
            <a:r>
              <a:rPr kumimoji="0" lang="en-US" altLang="en-US" sz="4000" b="0" i="0" u="none" strike="noStrike" cap="none" normalizeH="0" baseline="0" dirty="0" err="1">
                <a:ln>
                  <a:noFill/>
                </a:ln>
                <a:solidFill>
                  <a:srgbClr val="FF0000"/>
                </a:solidFill>
                <a:effectLst/>
                <a:latin typeface="Arial" panose="020B0604020202020204" pitchFamily="34" charset="0"/>
              </a:rPr>
              <a:t>nhóm</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có</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thể</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đánh</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giá</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hiệu</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quả</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kiểm</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thử</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nhận</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diện</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các</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khu</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vực</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có</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nhiều</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lỗi</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để</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cải</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thiện</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chất</a:t>
            </a:r>
            <a:r>
              <a:rPr kumimoji="0" lang="en-US" altLang="en-US" sz="4000" b="0" i="0" u="none" strike="noStrike" cap="none" normalizeH="0" baseline="0" dirty="0">
                <a:ln>
                  <a:noFill/>
                </a:ln>
                <a:solidFill>
                  <a:srgbClr val="FF0000"/>
                </a:solidFill>
                <a:effectLst/>
                <a:latin typeface="Arial" panose="020B0604020202020204" pitchFamily="34" charset="0"/>
              </a:rPr>
              <a:t> </a:t>
            </a:r>
            <a:r>
              <a:rPr kumimoji="0" lang="en-US" altLang="en-US" sz="4000" b="0" i="0" u="none" strike="noStrike" cap="none" normalizeH="0" baseline="0" dirty="0" err="1">
                <a:ln>
                  <a:noFill/>
                </a:ln>
                <a:solidFill>
                  <a:srgbClr val="FF0000"/>
                </a:solidFill>
                <a:effectLst/>
                <a:latin typeface="Arial" panose="020B0604020202020204" pitchFamily="34" charset="0"/>
              </a:rPr>
              <a:t>lượng</a:t>
            </a:r>
            <a:r>
              <a:rPr kumimoji="0" lang="en-US" altLang="en-US" sz="4000" b="0" i="0" u="none" strike="noStrike" cap="none" normalizeH="0" baseline="0" dirty="0">
                <a:ln>
                  <a:noFill/>
                </a:ln>
                <a:solidFill>
                  <a:srgbClr val="FF0000"/>
                </a:solidFill>
                <a:effectLst/>
                <a:latin typeface="Arial" panose="020B0604020202020204" pitchFamily="34" charset="0"/>
              </a:rPr>
              <a:t>. </a:t>
            </a:r>
          </a:p>
        </p:txBody>
      </p:sp>
    </p:spTree>
    <p:extLst>
      <p:ext uri="{BB962C8B-B14F-4D97-AF65-F5344CB8AC3E}">
        <p14:creationId xmlns:p14="http://schemas.microsoft.com/office/powerpoint/2010/main" val="12017253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p:tgtEl>
                                          <p:spTgt spid="6"/>
                                        </p:tgtEl>
                                        <p:attrNameLst>
                                          <p:attrName>ppt_x</p:attrName>
                                        </p:attrNameLst>
                                      </p:cBhvr>
                                      <p:tavLst>
                                        <p:tav tm="0">
                                          <p:val>
                                            <p:strVal val="#ppt_x-#ppt_w*1.125000"/>
                                          </p:val>
                                        </p:tav>
                                        <p:tav tm="100000">
                                          <p:val>
                                            <p:strVal val="#ppt_x"/>
                                          </p:val>
                                        </p:tav>
                                      </p:tavLst>
                                    </p:anim>
                                    <p:animEffect transition="in" filter="wipe(right)">
                                      <p:cBhvr>
                                        <p:cTn id="8" dur="700"/>
                                        <p:tgtEl>
                                          <p:spTgt spid="6"/>
                                        </p:tgtEl>
                                      </p:cBhvr>
                                    </p:animEffect>
                                  </p:childTnLst>
                                </p:cTn>
                              </p:par>
                              <p:par>
                                <p:cTn id="9" presetID="42" presetClass="entr" presetSubtype="0" fill="hold" grpId="0" nodeType="withEffect">
                                  <p:stCondLst>
                                    <p:cond delay="6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800"/>
                                        <p:tgtEl>
                                          <p:spTgt spid="7"/>
                                        </p:tgtEl>
                                      </p:cBhvr>
                                    </p:animEffect>
                                    <p:anim calcmode="lin" valueType="num">
                                      <p:cBhvr>
                                        <p:cTn id="12" dur="800" fill="hold"/>
                                        <p:tgtEl>
                                          <p:spTgt spid="7"/>
                                        </p:tgtEl>
                                        <p:attrNameLst>
                                          <p:attrName>ppt_x</p:attrName>
                                        </p:attrNameLst>
                                      </p:cBhvr>
                                      <p:tavLst>
                                        <p:tav tm="0">
                                          <p:val>
                                            <p:strVal val="#ppt_x"/>
                                          </p:val>
                                        </p:tav>
                                        <p:tav tm="100000">
                                          <p:val>
                                            <p:strVal val="#ppt_x"/>
                                          </p:val>
                                        </p:tav>
                                      </p:tavLst>
                                    </p:anim>
                                    <p:anim calcmode="lin" valueType="num">
                                      <p:cBhvr>
                                        <p:cTn id="13" dur="8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2E6E5023-A37A-CE32-F90D-3618BE5B06DE}"/>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427E0A38-79D1-B978-95E8-2A8B78B8A25D}"/>
              </a:ext>
            </a:extLst>
          </p:cNvPr>
          <p:cNvSpPr txBox="1"/>
          <p:nvPr/>
        </p:nvSpPr>
        <p:spPr>
          <a:xfrm>
            <a:off x="8521609" y="3834577"/>
            <a:ext cx="8382000" cy="2949525"/>
          </a:xfrm>
          <a:prstGeom prst="rect">
            <a:avLst/>
          </a:prstGeom>
        </p:spPr>
        <p:txBody>
          <a:bodyPr wrap="square" lIns="0" tIns="0" rIns="0" bIns="0" rtlCol="0" anchor="t">
            <a:spAutoFit/>
          </a:bodyPr>
          <a:lstStyle/>
          <a:p>
            <a:pPr>
              <a:lnSpc>
                <a:spcPts val="7559"/>
              </a:lnSpc>
            </a:pPr>
            <a:r>
              <a:rPr lang="vi-VN" sz="7000" dirty="0">
                <a:solidFill>
                  <a:srgbClr val="F7B4A7"/>
                </a:solidFill>
                <a:latin typeface="Josefin Sans Bold"/>
              </a:rPr>
              <a:t>Đặc tả các chức năng hệ thống (</a:t>
            </a:r>
            <a:r>
              <a:rPr lang="vi-VN" sz="7000" dirty="0" err="1">
                <a:solidFill>
                  <a:srgbClr val="F7B4A7"/>
                </a:solidFill>
                <a:latin typeface="Josefin Sans Bold"/>
              </a:rPr>
              <a:t>System</a:t>
            </a:r>
            <a:r>
              <a:rPr lang="vi-VN" sz="7000" dirty="0">
                <a:solidFill>
                  <a:srgbClr val="F7B4A7"/>
                </a:solidFill>
                <a:latin typeface="Josefin Sans Bold"/>
              </a:rPr>
              <a:t> </a:t>
            </a:r>
            <a:r>
              <a:rPr lang="vi-VN" sz="7000" dirty="0" err="1">
                <a:solidFill>
                  <a:srgbClr val="F7B4A7"/>
                </a:solidFill>
                <a:latin typeface="Josefin Sans Bold"/>
              </a:rPr>
              <a:t>Functions</a:t>
            </a:r>
            <a:r>
              <a:rPr lang="vi-VN" sz="7000" dirty="0">
                <a:solidFill>
                  <a:srgbClr val="F7B4A7"/>
                </a:solidFill>
                <a:latin typeface="Josefin Sans Bold"/>
              </a:rPr>
              <a:t>)</a:t>
            </a:r>
            <a:endParaRPr lang="en-US" sz="7000" dirty="0">
              <a:solidFill>
                <a:srgbClr val="F7B4A7"/>
              </a:solidFill>
              <a:latin typeface="Javanese Text" panose="02000000000000000000" pitchFamily="2" charset="0"/>
            </a:endParaRPr>
          </a:p>
        </p:txBody>
      </p:sp>
      <p:sp>
        <p:nvSpPr>
          <p:cNvPr id="6" name="Freeform 6">
            <a:extLst>
              <a:ext uri="{FF2B5EF4-FFF2-40B4-BE49-F238E27FC236}">
                <a16:creationId xmlns:a16="http://schemas.microsoft.com/office/drawing/2014/main" id="{CF3E8FD8-02D8-7BE6-BBFD-3E94A21D3E21}"/>
              </a:ext>
            </a:extLst>
          </p:cNvPr>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4846C798-249E-1B57-8C92-315BFFC8EEF7}"/>
              </a:ext>
            </a:extLst>
          </p:cNvPr>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B3F9738C-FA05-16AD-A19C-5B9A95033E0B}"/>
              </a:ext>
            </a:extLst>
          </p:cNvPr>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5170411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fill="hold"/>
                                        <p:tgtEl>
                                          <p:spTgt spid="6"/>
                                        </p:tgtEl>
                                        <p:attrNameLst>
                                          <p:attrName>ppt_x</p:attrName>
                                        </p:attrNameLst>
                                      </p:cBhvr>
                                      <p:tavLst>
                                        <p:tav tm="0">
                                          <p:val>
                                            <p:strVal val="0-#ppt_w/2"/>
                                          </p:val>
                                        </p:tav>
                                        <p:tav tm="100000">
                                          <p:val>
                                            <p:strVal val="#ppt_x"/>
                                          </p:val>
                                        </p:tav>
                                      </p:tavLst>
                                    </p:anim>
                                    <p:anim calcmode="lin" valueType="num">
                                      <p:cBhvr additive="base">
                                        <p:cTn id="8" dur="7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900" fill="hold"/>
                                        <p:tgtEl>
                                          <p:spTgt spid="7"/>
                                        </p:tgtEl>
                                        <p:attrNameLst>
                                          <p:attrName>ppt_x</p:attrName>
                                        </p:attrNameLst>
                                      </p:cBhvr>
                                      <p:tavLst>
                                        <p:tav tm="0">
                                          <p:val>
                                            <p:strVal val="0-#ppt_w/2"/>
                                          </p:val>
                                        </p:tav>
                                        <p:tav tm="100000">
                                          <p:val>
                                            <p:strVal val="#ppt_x"/>
                                          </p:val>
                                        </p:tav>
                                      </p:tavLst>
                                    </p:anim>
                                    <p:anim calcmode="lin" valueType="num">
                                      <p:cBhvr additive="base">
                                        <p:cTn id="12" dur="9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00" fill="hold"/>
                                        <p:tgtEl>
                                          <p:spTgt spid="8"/>
                                        </p:tgtEl>
                                        <p:attrNameLst>
                                          <p:attrName>ppt_x</p:attrName>
                                        </p:attrNameLst>
                                      </p:cBhvr>
                                      <p:tavLst>
                                        <p:tav tm="0">
                                          <p:val>
                                            <p:strVal val="0-#ppt_w/2"/>
                                          </p:val>
                                        </p:tav>
                                        <p:tav tm="100000">
                                          <p:val>
                                            <p:strVal val="#ppt_x"/>
                                          </p:val>
                                        </p:tav>
                                      </p:tavLst>
                                    </p:anim>
                                    <p:anim calcmode="lin" valueType="num">
                                      <p:cBhvr additive="base">
                                        <p:cTn id="16" dur="12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6" fill="hold" grpId="1" nodeType="clickEffect">
                                  <p:stCondLst>
                                    <p:cond delay="25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6" fill="hold" grpId="1" nodeType="withEffect">
                                  <p:stCondLst>
                                    <p:cond delay="100"/>
                                  </p:stCondLst>
                                  <p:childTnLst>
                                    <p:anim calcmode="lin" valueType="num">
                                      <p:cBhvr additive="base">
                                        <p:cTn id="24" dur="500"/>
                                        <p:tgtEl>
                                          <p:spTgt spid="7"/>
                                        </p:tgtEl>
                                        <p:attrNameLst>
                                          <p:attrName>ppt_x</p:attrName>
                                        </p:attrNameLst>
                                      </p:cBhvr>
                                      <p:tavLst>
                                        <p:tav tm="0">
                                          <p:val>
                                            <p:strVal val="ppt_x"/>
                                          </p:val>
                                        </p:tav>
                                        <p:tav tm="100000">
                                          <p:val>
                                            <p:strVal val="1+ppt_w/2"/>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par>
                                <p:cTn id="27" presetID="2" presetClass="exit" presetSubtype="6" fill="hold" grpId="1" nodeType="withEffect">
                                  <p:stCondLst>
                                    <p:cond delay="200"/>
                                  </p:stCondLst>
                                  <p:childTnLst>
                                    <p:anim calcmode="lin" valueType="num">
                                      <p:cBhvr additive="base">
                                        <p:cTn id="28" dur="500"/>
                                        <p:tgtEl>
                                          <p:spTgt spid="8"/>
                                        </p:tgtEl>
                                        <p:attrNameLst>
                                          <p:attrName>ppt_x</p:attrName>
                                        </p:attrNameLst>
                                      </p:cBhvr>
                                      <p:tavLst>
                                        <p:tav tm="0">
                                          <p:val>
                                            <p:strVal val="ppt_x"/>
                                          </p:val>
                                        </p:tav>
                                        <p:tav tm="100000">
                                          <p:val>
                                            <p:strVal val="1+ppt_w/2"/>
                                          </p:val>
                                        </p:tav>
                                      </p:tavLst>
                                    </p:anim>
                                    <p:anim calcmode="lin" valueType="num">
                                      <p:cBhvr additive="base">
                                        <p:cTn id="29" dur="500"/>
                                        <p:tgtEl>
                                          <p:spTgt spid="8"/>
                                        </p:tgtEl>
                                        <p:attrNameLst>
                                          <p:attrName>ppt_y</p:attrName>
                                        </p:attrNameLst>
                                      </p:cBhvr>
                                      <p:tavLst>
                                        <p:tav tm="0">
                                          <p:val>
                                            <p:strVal val="ppt_y"/>
                                          </p:val>
                                        </p:tav>
                                        <p:tav tm="100000">
                                          <p:val>
                                            <p:strVal val="1+ppt_h/2"/>
                                          </p:val>
                                        </p:tav>
                                      </p:tavLst>
                                    </p:anim>
                                    <p:set>
                                      <p:cBhvr>
                                        <p:cTn id="3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1B5097A6-B220-2E2B-16D1-92DD80ABC576}"/>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9D78328-18C6-BE6F-11CB-19DA5C4EBF57}"/>
              </a:ext>
            </a:extLst>
          </p:cNvPr>
          <p:cNvSpPr txBox="1"/>
          <p:nvPr/>
        </p:nvSpPr>
        <p:spPr>
          <a:xfrm>
            <a:off x="1066800" y="1369559"/>
            <a:ext cx="16535400" cy="986809"/>
          </a:xfrm>
          <a:prstGeom prst="rect">
            <a:avLst/>
          </a:prstGeom>
        </p:spPr>
        <p:txBody>
          <a:bodyPr lIns="0" tIns="0" rIns="0" bIns="0" rtlCol="0" anchor="t">
            <a:spAutoFit/>
          </a:bodyPr>
          <a:lstStyle/>
          <a:p>
            <a:pPr>
              <a:lnSpc>
                <a:spcPts val="7680"/>
              </a:lnSpc>
            </a:pPr>
            <a:r>
              <a:rPr lang="vi-VN" sz="6400" b="1" dirty="0">
                <a:solidFill>
                  <a:srgbClr val="31356E"/>
                </a:solidFill>
                <a:latin typeface="Josefin Sans" panose="020B0604020202020204" charset="0"/>
              </a:rPr>
              <a:t>Đặc tả chức năng hệ thống:</a:t>
            </a:r>
            <a:endParaRPr lang="en-US" sz="6400" b="1" dirty="0">
              <a:solidFill>
                <a:srgbClr val="31356E"/>
              </a:solidFill>
              <a:latin typeface="Josefin Sans" panose="020B0604020202020204" charset="0"/>
            </a:endParaRPr>
          </a:p>
        </p:txBody>
      </p:sp>
      <p:sp>
        <p:nvSpPr>
          <p:cNvPr id="5" name="TextBox 5">
            <a:extLst>
              <a:ext uri="{FF2B5EF4-FFF2-40B4-BE49-F238E27FC236}">
                <a16:creationId xmlns:a16="http://schemas.microsoft.com/office/drawing/2014/main" id="{BD1E8453-CA11-4B90-8381-D8A0E60C058E}"/>
              </a:ext>
            </a:extLst>
          </p:cNvPr>
          <p:cNvSpPr txBox="1"/>
          <p:nvPr/>
        </p:nvSpPr>
        <p:spPr>
          <a:xfrm>
            <a:off x="914400" y="2824757"/>
            <a:ext cx="16240602" cy="6771084"/>
          </a:xfrm>
          <a:prstGeom prst="rect">
            <a:avLst/>
          </a:prstGeom>
        </p:spPr>
        <p:txBody>
          <a:bodyPr wrap="square" lIns="0" tIns="0" rIns="0" bIns="0" rtlCol="0" anchor="t">
            <a:spAutoFit/>
          </a:bodyPr>
          <a:lstStyle/>
          <a:p>
            <a:pPr marL="514350" indent="-514350" algn="just">
              <a:buAutoNum type="arabicPeriod"/>
            </a:pPr>
            <a:r>
              <a:rPr lang="vi-VN" sz="3200" dirty="0">
                <a:solidFill>
                  <a:schemeClr val="accent2"/>
                </a:solidFill>
                <a:latin typeface="Josefin Sans" panose="020B0604020202020204" charset="0"/>
              </a:rPr>
              <a:t>Khách hàng: </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Đăng ký tài khoản</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Đăng nhập tài khoản</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Đăng xuất tài khoản</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Cập nhật tài khoản</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Xóa tài khoản</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Tìm kiếm sản phẩm</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Xem danh sách sản phẩm</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Xem giỏ hàng</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Cập nhật số lượng sản phẩm trong giỏ hàng</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Thêm sản phẩm vào giỏ hàng</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Xóa sản phẩm trong giỏ hàng</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Thanh toán</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Xem lịch sử đơn hàng</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Xem chi tiết đơn hàng</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Lọc sản phẩm</a:t>
            </a:r>
          </a:p>
          <a:p>
            <a:pPr marL="971550" lvl="1" indent="-514350" algn="just">
              <a:buFont typeface="Arial" panose="020B0604020202020204" pitchFamily="34" charset="0"/>
              <a:buChar char="•"/>
            </a:pPr>
            <a:endParaRPr lang="vi-VN" sz="2400" dirty="0">
              <a:solidFill>
                <a:schemeClr val="accent2"/>
              </a:solidFill>
              <a:latin typeface="Josefin Sans" panose="020B0604020202020204" charset="0"/>
            </a:endParaRPr>
          </a:p>
          <a:p>
            <a:pPr marL="971550" lvl="1" indent="-514350" algn="just">
              <a:buFont typeface="Arial" panose="020B0604020202020204" pitchFamily="34" charset="0"/>
              <a:buChar char="•"/>
            </a:pPr>
            <a:endParaRPr lang="vi-VN" sz="2400" dirty="0">
              <a:solidFill>
                <a:schemeClr val="accent2"/>
              </a:solidFill>
              <a:latin typeface="Josefin Sans" panose="020B0604020202020204" charset="0"/>
            </a:endParaRPr>
          </a:p>
        </p:txBody>
      </p:sp>
      <p:sp>
        <p:nvSpPr>
          <p:cNvPr id="6" name="Freeform 11">
            <a:extLst>
              <a:ext uri="{FF2B5EF4-FFF2-40B4-BE49-F238E27FC236}">
                <a16:creationId xmlns:a16="http://schemas.microsoft.com/office/drawing/2014/main" id="{D8603D74-BE20-E725-F86D-72AEAADD4EAC}"/>
              </a:ext>
            </a:extLst>
          </p:cNvPr>
          <p:cNvSpPr/>
          <p:nvPr/>
        </p:nvSpPr>
        <p:spPr>
          <a:xfrm rot="714594">
            <a:off x="11949309" y="1318511"/>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en-US" dirty="0">
                <a:latin typeface="Josefin Sans" panose="020B0604020202020204" charset="0"/>
              </a:rPr>
              <a:t>x</a:t>
            </a:r>
          </a:p>
        </p:txBody>
      </p:sp>
      <p:sp>
        <p:nvSpPr>
          <p:cNvPr id="7" name="Freeform 9">
            <a:extLst>
              <a:ext uri="{FF2B5EF4-FFF2-40B4-BE49-F238E27FC236}">
                <a16:creationId xmlns:a16="http://schemas.microsoft.com/office/drawing/2014/main" id="{38593C68-0551-5FD0-6518-A41FECCA5534}"/>
              </a:ext>
            </a:extLst>
          </p:cNvPr>
          <p:cNvSpPr/>
          <p:nvPr/>
        </p:nvSpPr>
        <p:spPr>
          <a:xfrm rot="19765709" flipH="1">
            <a:off x="8790814" y="664971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Tree>
    <p:extLst>
      <p:ext uri="{BB962C8B-B14F-4D97-AF65-F5344CB8AC3E}">
        <p14:creationId xmlns:p14="http://schemas.microsoft.com/office/powerpoint/2010/main" val="111427314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10" presetClass="entr" presetSubtype="0" fill="hold" grpId="1"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2" presetClass="entr" presetSubtype="8"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00"/>
                                        <p:tgtEl>
                                          <p:spTgt spid="6"/>
                                        </p:tgtEl>
                                        <p:attrNameLst>
                                          <p:attrName>ppt_x</p:attrName>
                                        </p:attrNameLst>
                                      </p:cBhvr>
                                      <p:tavLst>
                                        <p:tav tm="0">
                                          <p:val>
                                            <p:strVal val="#ppt_x-#ppt_w*1.125000"/>
                                          </p:val>
                                        </p:tav>
                                        <p:tav tm="100000">
                                          <p:val>
                                            <p:strVal val="#ppt_x"/>
                                          </p:val>
                                        </p:tav>
                                      </p:tavLst>
                                    </p:anim>
                                    <p:animEffect transition="in" filter="wipe(right)">
                                      <p:cBhvr>
                                        <p:cTn id="14" dur="700"/>
                                        <p:tgtEl>
                                          <p:spTgt spid="6"/>
                                        </p:tgtEl>
                                      </p:cBhvr>
                                    </p:animEffect>
                                  </p:childTnLst>
                                </p:cTn>
                              </p:par>
                              <p:par>
                                <p:cTn id="15" presetID="42" presetClass="entr" presetSubtype="0"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800"/>
                                        <p:tgtEl>
                                          <p:spTgt spid="7"/>
                                        </p:tgtEl>
                                      </p:cBhvr>
                                    </p:animEffect>
                                    <p:anim calcmode="lin" valueType="num">
                                      <p:cBhvr>
                                        <p:cTn id="18" dur="800" fill="hold"/>
                                        <p:tgtEl>
                                          <p:spTgt spid="7"/>
                                        </p:tgtEl>
                                        <p:attrNameLst>
                                          <p:attrName>ppt_x</p:attrName>
                                        </p:attrNameLst>
                                      </p:cBhvr>
                                      <p:tavLst>
                                        <p:tav tm="0">
                                          <p:val>
                                            <p:strVal val="#ppt_x"/>
                                          </p:val>
                                        </p:tav>
                                        <p:tav tm="100000">
                                          <p:val>
                                            <p:strVal val="#ppt_x"/>
                                          </p:val>
                                        </p:tav>
                                      </p:tavLst>
                                    </p:anim>
                                    <p:anim calcmode="lin" valueType="num">
                                      <p:cBhvr>
                                        <p:cTn id="19"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0" nodeType="clickEffect">
                                  <p:stCondLst>
                                    <p:cond delay="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4" name="TextBox 4"/>
          <p:cNvSpPr txBox="1"/>
          <p:nvPr/>
        </p:nvSpPr>
        <p:spPr>
          <a:xfrm>
            <a:off x="1066800" y="1369559"/>
            <a:ext cx="16535400" cy="986809"/>
          </a:xfrm>
          <a:prstGeom prst="rect">
            <a:avLst/>
          </a:prstGeom>
        </p:spPr>
        <p:txBody>
          <a:bodyPr lIns="0" tIns="0" rIns="0" bIns="0" rtlCol="0" anchor="t">
            <a:spAutoFit/>
          </a:bodyPr>
          <a:lstStyle/>
          <a:p>
            <a:pPr>
              <a:lnSpc>
                <a:spcPts val="7680"/>
              </a:lnSpc>
            </a:pPr>
            <a:r>
              <a:rPr lang="vi-VN" sz="6400" b="1" dirty="0">
                <a:solidFill>
                  <a:srgbClr val="31356E"/>
                </a:solidFill>
                <a:latin typeface="Josefin Sans" panose="020B0604020202020204" charset="0"/>
              </a:rPr>
              <a:t>Đặc tả chức năng hệ thống:</a:t>
            </a:r>
            <a:endParaRPr lang="en-US" sz="6400" b="1" dirty="0">
              <a:solidFill>
                <a:srgbClr val="31356E"/>
              </a:solidFill>
              <a:latin typeface="Josefin Sans" panose="020B0604020202020204" charset="0"/>
            </a:endParaRPr>
          </a:p>
        </p:txBody>
      </p:sp>
      <p:sp>
        <p:nvSpPr>
          <p:cNvPr id="5" name="TextBox 5"/>
          <p:cNvSpPr txBox="1"/>
          <p:nvPr/>
        </p:nvSpPr>
        <p:spPr>
          <a:xfrm>
            <a:off x="914400" y="3002344"/>
            <a:ext cx="16240602" cy="4431983"/>
          </a:xfrm>
          <a:prstGeom prst="rect">
            <a:avLst/>
          </a:prstGeom>
        </p:spPr>
        <p:txBody>
          <a:bodyPr wrap="square" lIns="0" tIns="0" rIns="0" bIns="0" rtlCol="0" anchor="t">
            <a:spAutoFit/>
          </a:bodyPr>
          <a:lstStyle/>
          <a:p>
            <a:pPr marL="514350" indent="-514350" algn="just">
              <a:buAutoNum type="arabicPeriod" startAt="2"/>
            </a:pPr>
            <a:r>
              <a:rPr lang="en-GB" sz="3200" dirty="0">
                <a:solidFill>
                  <a:schemeClr val="accent2"/>
                </a:solidFill>
                <a:latin typeface="Josefin Sans" panose="020B0604020202020204" charset="0"/>
              </a:rPr>
              <a:t>Admin</a:t>
            </a:r>
            <a:r>
              <a:rPr lang="vi-VN" sz="3200" dirty="0">
                <a:solidFill>
                  <a:schemeClr val="accent2"/>
                </a:solidFill>
                <a:latin typeface="Josefin Sans" panose="020B0604020202020204" charset="0"/>
              </a:rPr>
              <a:t>:</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Quản lý tài khoản</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Quản lý sản phẩm</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Tìm kiếm sản phẩm</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Lọc sản phẩm</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Quản lý danh mục sản phẩm</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Phân quyền truy cập</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Quản lý trạng thái đơn hàng</a:t>
            </a:r>
          </a:p>
          <a:p>
            <a:pPr marL="971550" lvl="1" indent="-514350" algn="just">
              <a:buFont typeface="Arial" panose="020B0604020202020204" pitchFamily="34" charset="0"/>
              <a:buChar char="•"/>
            </a:pPr>
            <a:r>
              <a:rPr lang="vi-VN" sz="2400" dirty="0">
                <a:solidFill>
                  <a:schemeClr val="accent2"/>
                </a:solidFill>
                <a:latin typeface="Josefin Sans" panose="020B0604020202020204" charset="0"/>
              </a:rPr>
              <a:t>Quản lý thanh toán</a:t>
            </a:r>
          </a:p>
          <a:p>
            <a:pPr marL="971550" lvl="1" indent="-514350" algn="just">
              <a:buFont typeface="Arial" panose="020B0604020202020204" pitchFamily="34" charset="0"/>
              <a:buChar char="•"/>
            </a:pPr>
            <a:endParaRPr lang="vi-VN" sz="3200" dirty="0">
              <a:solidFill>
                <a:schemeClr val="accent2"/>
              </a:solidFill>
              <a:latin typeface="Josefin Sans" panose="020B0604020202020204" charset="0"/>
            </a:endParaRPr>
          </a:p>
          <a:p>
            <a:pPr algn="just"/>
            <a:endParaRPr lang="vi-VN" sz="3200" dirty="0">
              <a:solidFill>
                <a:schemeClr val="accent2"/>
              </a:solidFill>
              <a:latin typeface="Josefin Sans" panose="020B0604020202020204" charset="0"/>
            </a:endParaRPr>
          </a:p>
        </p:txBody>
      </p:sp>
      <p:sp>
        <p:nvSpPr>
          <p:cNvPr id="6" name="Freeform 11"/>
          <p:cNvSpPr/>
          <p:nvPr/>
        </p:nvSpPr>
        <p:spPr>
          <a:xfrm rot="714594">
            <a:off x="11949309" y="1318511"/>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en-US" dirty="0">
                <a:latin typeface="Josefin Sans" panose="020B0604020202020204" charset="0"/>
              </a:rPr>
              <a:t>x</a:t>
            </a:r>
          </a:p>
        </p:txBody>
      </p:sp>
      <p:sp>
        <p:nvSpPr>
          <p:cNvPr id="7" name="Freeform 9"/>
          <p:cNvSpPr/>
          <p:nvPr/>
        </p:nvSpPr>
        <p:spPr>
          <a:xfrm rot="19765709" flipH="1">
            <a:off x="8790814" y="664971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Tree>
    <p:extLst>
      <p:ext uri="{BB962C8B-B14F-4D97-AF65-F5344CB8AC3E}">
        <p14:creationId xmlns:p14="http://schemas.microsoft.com/office/powerpoint/2010/main" val="10527249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91600" y="2936856"/>
            <a:ext cx="9151431" cy="3380953"/>
            <a:chOff x="-201716" y="159592"/>
            <a:chExt cx="11456630" cy="4010275"/>
          </a:xfrm>
        </p:grpSpPr>
        <p:sp>
          <p:nvSpPr>
            <p:cNvPr id="3" name="TextBox 3"/>
            <p:cNvSpPr txBox="1"/>
            <p:nvPr/>
          </p:nvSpPr>
          <p:spPr>
            <a:xfrm>
              <a:off x="84467" y="159592"/>
              <a:ext cx="10493383" cy="1154519"/>
            </a:xfrm>
            <a:prstGeom prst="rect">
              <a:avLst/>
            </a:prstGeom>
          </p:spPr>
          <p:txBody>
            <a:bodyPr wrap="square" lIns="0" tIns="0" rIns="0" bIns="0" rtlCol="0" anchor="t">
              <a:spAutoFit/>
            </a:bodyPr>
            <a:lstStyle/>
            <a:p>
              <a:pPr>
                <a:lnSpc>
                  <a:spcPts val="7559"/>
                </a:lnSpc>
              </a:pPr>
              <a:r>
                <a:rPr lang="vi-VN" sz="6299" dirty="0">
                  <a:solidFill>
                    <a:srgbClr val="F7B4A7"/>
                  </a:solidFill>
                  <a:latin typeface="Josefin Sans Bold"/>
                </a:rPr>
                <a:t>Thành viên nhóm 5:</a:t>
              </a:r>
              <a:endParaRPr lang="en-US" sz="6299" dirty="0">
                <a:solidFill>
                  <a:srgbClr val="F7B4A7"/>
                </a:solidFill>
                <a:latin typeface="Javanese Text" panose="02000000000000000000" pitchFamily="2" charset="0"/>
              </a:endParaRPr>
            </a:p>
          </p:txBody>
        </p:sp>
        <p:sp>
          <p:nvSpPr>
            <p:cNvPr id="5" name="TextBox 5"/>
            <p:cNvSpPr txBox="1"/>
            <p:nvPr/>
          </p:nvSpPr>
          <p:spPr>
            <a:xfrm>
              <a:off x="-201716" y="1736098"/>
              <a:ext cx="11456630" cy="2433769"/>
            </a:xfrm>
            <a:prstGeom prst="rect">
              <a:avLst/>
            </a:prstGeom>
          </p:spPr>
          <p:txBody>
            <a:bodyPr lIns="0" tIns="0" rIns="0" bIns="0" rtlCol="0" anchor="t">
              <a:spAutoFit/>
            </a:bodyPr>
            <a:lstStyle/>
            <a:p>
              <a:pPr marL="609918" lvl="1" indent="-304959" algn="just">
                <a:lnSpc>
                  <a:spcPts val="3955"/>
                </a:lnSpc>
                <a:buFont typeface="Arial"/>
                <a:buChar char="•"/>
              </a:pPr>
              <a:r>
                <a:rPr lang="vi-VN" sz="3500" dirty="0">
                  <a:solidFill>
                    <a:srgbClr val="94DDDE"/>
                  </a:solidFill>
                  <a:latin typeface="Josefin Sans"/>
                </a:rPr>
                <a:t>Trần Hoàng Phúc </a:t>
              </a:r>
            </a:p>
            <a:p>
              <a:pPr marL="609918" lvl="1" indent="-304959" algn="just">
                <a:lnSpc>
                  <a:spcPts val="3955"/>
                </a:lnSpc>
                <a:buFont typeface="Arial"/>
                <a:buChar char="•"/>
              </a:pPr>
              <a:r>
                <a:rPr lang="vi-VN" sz="3500" dirty="0">
                  <a:solidFill>
                    <a:srgbClr val="94DDDE"/>
                  </a:solidFill>
                  <a:latin typeface="Josefin Sans"/>
                </a:rPr>
                <a:t>Lâm The Rin</a:t>
              </a:r>
            </a:p>
            <a:p>
              <a:pPr marL="609918" lvl="1" indent="-304959" algn="just">
                <a:lnSpc>
                  <a:spcPts val="3955"/>
                </a:lnSpc>
                <a:buFont typeface="Arial"/>
                <a:buChar char="•"/>
              </a:pPr>
              <a:r>
                <a:rPr lang="vi-VN" sz="3500" dirty="0">
                  <a:solidFill>
                    <a:srgbClr val="94DDDE"/>
                  </a:solidFill>
                  <a:latin typeface="Josefin Sans"/>
                </a:rPr>
                <a:t>Dương Hoàng Anh Khôi</a:t>
              </a:r>
            </a:p>
            <a:p>
              <a:pPr marL="609918" lvl="1" indent="-304959" algn="just">
                <a:lnSpc>
                  <a:spcPts val="3955"/>
                </a:lnSpc>
                <a:buFont typeface="Arial"/>
                <a:buChar char="•"/>
              </a:pPr>
              <a:r>
                <a:rPr lang="vi-VN" sz="3500" dirty="0">
                  <a:solidFill>
                    <a:srgbClr val="94DDDE"/>
                  </a:solidFill>
                  <a:latin typeface="Josefin Sans"/>
                </a:rPr>
                <a:t>Nguyễn Trần Nguyên </a:t>
              </a:r>
            </a:p>
          </p:txBody>
        </p:sp>
      </p:grpSp>
      <p:sp>
        <p:nvSpPr>
          <p:cNvPr id="6" name="Freeform 6"/>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fill="hold"/>
                                        <p:tgtEl>
                                          <p:spTgt spid="6"/>
                                        </p:tgtEl>
                                        <p:attrNameLst>
                                          <p:attrName>ppt_x</p:attrName>
                                        </p:attrNameLst>
                                      </p:cBhvr>
                                      <p:tavLst>
                                        <p:tav tm="0">
                                          <p:val>
                                            <p:strVal val="0-#ppt_w/2"/>
                                          </p:val>
                                        </p:tav>
                                        <p:tav tm="100000">
                                          <p:val>
                                            <p:strVal val="#ppt_x"/>
                                          </p:val>
                                        </p:tav>
                                      </p:tavLst>
                                    </p:anim>
                                    <p:anim calcmode="lin" valueType="num">
                                      <p:cBhvr additive="base">
                                        <p:cTn id="8" dur="7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900" fill="hold"/>
                                        <p:tgtEl>
                                          <p:spTgt spid="7"/>
                                        </p:tgtEl>
                                        <p:attrNameLst>
                                          <p:attrName>ppt_x</p:attrName>
                                        </p:attrNameLst>
                                      </p:cBhvr>
                                      <p:tavLst>
                                        <p:tav tm="0">
                                          <p:val>
                                            <p:strVal val="0-#ppt_w/2"/>
                                          </p:val>
                                        </p:tav>
                                        <p:tav tm="100000">
                                          <p:val>
                                            <p:strVal val="#ppt_x"/>
                                          </p:val>
                                        </p:tav>
                                      </p:tavLst>
                                    </p:anim>
                                    <p:anim calcmode="lin" valueType="num">
                                      <p:cBhvr additive="base">
                                        <p:cTn id="12" dur="9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00" fill="hold"/>
                                        <p:tgtEl>
                                          <p:spTgt spid="8"/>
                                        </p:tgtEl>
                                        <p:attrNameLst>
                                          <p:attrName>ppt_x</p:attrName>
                                        </p:attrNameLst>
                                      </p:cBhvr>
                                      <p:tavLst>
                                        <p:tav tm="0">
                                          <p:val>
                                            <p:strVal val="0-#ppt_w/2"/>
                                          </p:val>
                                        </p:tav>
                                        <p:tav tm="100000">
                                          <p:val>
                                            <p:strVal val="#ppt_x"/>
                                          </p:val>
                                        </p:tav>
                                      </p:tavLst>
                                    </p:anim>
                                    <p:anim calcmode="lin" valueType="num">
                                      <p:cBhvr additive="base">
                                        <p:cTn id="16" dur="12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0-#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6" fill="hold" grpId="1" nodeType="clickEffect">
                                  <p:stCondLst>
                                    <p:cond delay="250"/>
                                  </p:stCondLst>
                                  <p:childTnLst>
                                    <p:anim calcmode="lin" valueType="num">
                                      <p:cBhvr additive="base">
                                        <p:cTn id="24" dur="500"/>
                                        <p:tgtEl>
                                          <p:spTgt spid="6"/>
                                        </p:tgtEl>
                                        <p:attrNameLst>
                                          <p:attrName>ppt_x</p:attrName>
                                        </p:attrNameLst>
                                      </p:cBhvr>
                                      <p:tavLst>
                                        <p:tav tm="0">
                                          <p:val>
                                            <p:strVal val="ppt_x"/>
                                          </p:val>
                                        </p:tav>
                                        <p:tav tm="100000">
                                          <p:val>
                                            <p:strVal val="1+ppt_w/2"/>
                                          </p:val>
                                        </p:tav>
                                      </p:tavLst>
                                    </p:anim>
                                    <p:anim calcmode="lin" valueType="num">
                                      <p:cBhvr additive="base">
                                        <p:cTn id="25" dur="500"/>
                                        <p:tgtEl>
                                          <p:spTgt spid="6"/>
                                        </p:tgtEl>
                                        <p:attrNameLst>
                                          <p:attrName>ppt_y</p:attrName>
                                        </p:attrNameLst>
                                      </p:cBhvr>
                                      <p:tavLst>
                                        <p:tav tm="0">
                                          <p:val>
                                            <p:strVal val="ppt_y"/>
                                          </p:val>
                                        </p:tav>
                                        <p:tav tm="100000">
                                          <p:val>
                                            <p:strVal val="1+ppt_h/2"/>
                                          </p:val>
                                        </p:tav>
                                      </p:tavLst>
                                    </p:anim>
                                    <p:set>
                                      <p:cBhvr>
                                        <p:cTn id="26" dur="1" fill="hold">
                                          <p:stCondLst>
                                            <p:cond delay="499"/>
                                          </p:stCondLst>
                                        </p:cTn>
                                        <p:tgtEl>
                                          <p:spTgt spid="6"/>
                                        </p:tgtEl>
                                        <p:attrNameLst>
                                          <p:attrName>style.visibility</p:attrName>
                                        </p:attrNameLst>
                                      </p:cBhvr>
                                      <p:to>
                                        <p:strVal val="hidden"/>
                                      </p:to>
                                    </p:set>
                                  </p:childTnLst>
                                </p:cTn>
                              </p:par>
                              <p:par>
                                <p:cTn id="27" presetID="2" presetClass="exit" presetSubtype="6" fill="hold" grpId="1" nodeType="withEffect">
                                  <p:stCondLst>
                                    <p:cond delay="100"/>
                                  </p:stCondLst>
                                  <p:childTnLst>
                                    <p:anim calcmode="lin" valueType="num">
                                      <p:cBhvr additive="base">
                                        <p:cTn id="28" dur="500"/>
                                        <p:tgtEl>
                                          <p:spTgt spid="7"/>
                                        </p:tgtEl>
                                        <p:attrNameLst>
                                          <p:attrName>ppt_x</p:attrName>
                                        </p:attrNameLst>
                                      </p:cBhvr>
                                      <p:tavLst>
                                        <p:tav tm="0">
                                          <p:val>
                                            <p:strVal val="ppt_x"/>
                                          </p:val>
                                        </p:tav>
                                        <p:tav tm="100000">
                                          <p:val>
                                            <p:strVal val="1+ppt_w/2"/>
                                          </p:val>
                                        </p:tav>
                                      </p:tavLst>
                                    </p:anim>
                                    <p:anim calcmode="lin" valueType="num">
                                      <p:cBhvr additive="base">
                                        <p:cTn id="29" dur="500"/>
                                        <p:tgtEl>
                                          <p:spTgt spid="7"/>
                                        </p:tgtEl>
                                        <p:attrNameLst>
                                          <p:attrName>ppt_y</p:attrName>
                                        </p:attrNameLst>
                                      </p:cBhvr>
                                      <p:tavLst>
                                        <p:tav tm="0">
                                          <p:val>
                                            <p:strVal val="ppt_y"/>
                                          </p:val>
                                        </p:tav>
                                        <p:tav tm="100000">
                                          <p:val>
                                            <p:strVal val="1+ppt_h/2"/>
                                          </p:val>
                                        </p:tav>
                                      </p:tavLst>
                                    </p:anim>
                                    <p:set>
                                      <p:cBhvr>
                                        <p:cTn id="30" dur="1" fill="hold">
                                          <p:stCondLst>
                                            <p:cond delay="499"/>
                                          </p:stCondLst>
                                        </p:cTn>
                                        <p:tgtEl>
                                          <p:spTgt spid="7"/>
                                        </p:tgtEl>
                                        <p:attrNameLst>
                                          <p:attrName>style.visibility</p:attrName>
                                        </p:attrNameLst>
                                      </p:cBhvr>
                                      <p:to>
                                        <p:strVal val="hidden"/>
                                      </p:to>
                                    </p:set>
                                  </p:childTnLst>
                                </p:cTn>
                              </p:par>
                              <p:par>
                                <p:cTn id="31" presetID="2" presetClass="exit" presetSubtype="6" fill="hold" grpId="1" nodeType="withEffect">
                                  <p:stCondLst>
                                    <p:cond delay="200"/>
                                  </p:stCondLst>
                                  <p:childTnLst>
                                    <p:anim calcmode="lin" valueType="num">
                                      <p:cBhvr additive="base">
                                        <p:cTn id="32" dur="500"/>
                                        <p:tgtEl>
                                          <p:spTgt spid="8"/>
                                        </p:tgtEl>
                                        <p:attrNameLst>
                                          <p:attrName>ppt_x</p:attrName>
                                        </p:attrNameLst>
                                      </p:cBhvr>
                                      <p:tavLst>
                                        <p:tav tm="0">
                                          <p:val>
                                            <p:strVal val="ppt_x"/>
                                          </p:val>
                                        </p:tav>
                                        <p:tav tm="100000">
                                          <p:val>
                                            <p:strVal val="1+ppt_w/2"/>
                                          </p:val>
                                        </p:tav>
                                      </p:tavLst>
                                    </p:anim>
                                    <p:anim calcmode="lin" valueType="num">
                                      <p:cBhvr additive="base">
                                        <p:cTn id="33" dur="500"/>
                                        <p:tgtEl>
                                          <p:spTgt spid="8"/>
                                        </p:tgtEl>
                                        <p:attrNameLst>
                                          <p:attrName>ppt_y</p:attrName>
                                        </p:attrNameLst>
                                      </p:cBhvr>
                                      <p:tavLst>
                                        <p:tav tm="0">
                                          <p:val>
                                            <p:strVal val="ppt_y"/>
                                          </p:val>
                                        </p:tav>
                                        <p:tav tm="100000">
                                          <p:val>
                                            <p:strVal val="1+ppt_h/2"/>
                                          </p:val>
                                        </p:tav>
                                      </p:tavLst>
                                    </p:anim>
                                    <p:set>
                                      <p:cBhvr>
                                        <p:cTn id="34" dur="1" fill="hold">
                                          <p:stCondLst>
                                            <p:cond delay="499"/>
                                          </p:stCondLst>
                                        </p:cTn>
                                        <p:tgtEl>
                                          <p:spTgt spid="8"/>
                                        </p:tgtEl>
                                        <p:attrNameLst>
                                          <p:attrName>style.visibility</p:attrName>
                                        </p:attrNameLst>
                                      </p:cBhvr>
                                      <p:to>
                                        <p:strVal val="hidden"/>
                                      </p:to>
                                    </p:set>
                                  </p:childTnLst>
                                </p:cTn>
                              </p:par>
                              <p:par>
                                <p:cTn id="35" presetID="2" presetClass="exit" presetSubtype="1" fill="hold" nodeType="withEffect">
                                  <p:stCondLst>
                                    <p:cond delay="0"/>
                                  </p:stCondLst>
                                  <p:childTnLst>
                                    <p:anim calcmode="lin" valueType="num">
                                      <p:cBhvr additive="base">
                                        <p:cTn id="36" dur="500"/>
                                        <p:tgtEl>
                                          <p:spTgt spid="2"/>
                                        </p:tgtEl>
                                        <p:attrNameLst>
                                          <p:attrName>ppt_x</p:attrName>
                                        </p:attrNameLst>
                                      </p:cBhvr>
                                      <p:tavLst>
                                        <p:tav tm="0">
                                          <p:val>
                                            <p:strVal val="ppt_x"/>
                                          </p:val>
                                        </p:tav>
                                        <p:tav tm="100000">
                                          <p:val>
                                            <p:strVal val="ppt_x"/>
                                          </p:val>
                                        </p:tav>
                                      </p:tavLst>
                                    </p:anim>
                                    <p:anim calcmode="lin" valueType="num">
                                      <p:cBhvr additive="base">
                                        <p:cTn id="37" dur="500"/>
                                        <p:tgtEl>
                                          <p:spTgt spid="2"/>
                                        </p:tgtEl>
                                        <p:attrNameLst>
                                          <p:attrName>ppt_y</p:attrName>
                                        </p:attrNameLst>
                                      </p:cBhvr>
                                      <p:tavLst>
                                        <p:tav tm="0">
                                          <p:val>
                                            <p:strVal val="ppt_y"/>
                                          </p:val>
                                        </p:tav>
                                        <p:tav tm="100000">
                                          <p:val>
                                            <p:strVal val="0-ppt_h/2"/>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43912A38-BAAB-1559-27F9-8287707D682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DB57E4FF-7085-56B0-707F-0C23ABDC2E29}"/>
              </a:ext>
            </a:extLst>
          </p:cNvPr>
          <p:cNvSpPr txBox="1"/>
          <p:nvPr/>
        </p:nvSpPr>
        <p:spPr>
          <a:xfrm>
            <a:off x="8485033" y="1684366"/>
            <a:ext cx="8382000" cy="4898777"/>
          </a:xfrm>
          <a:prstGeom prst="rect">
            <a:avLst/>
          </a:prstGeom>
        </p:spPr>
        <p:txBody>
          <a:bodyPr wrap="square" lIns="0" tIns="0" rIns="0" bIns="0" rtlCol="0" anchor="t">
            <a:spAutoFit/>
          </a:bodyPr>
          <a:lstStyle/>
          <a:p>
            <a:pPr>
              <a:lnSpc>
                <a:spcPts val="7559"/>
              </a:lnSpc>
            </a:pPr>
            <a:r>
              <a:rPr lang="vi-VN" sz="7000" dirty="0">
                <a:solidFill>
                  <a:srgbClr val="F7B4A7"/>
                </a:solidFill>
                <a:latin typeface="Josefin Sans Bold"/>
              </a:rPr>
              <a:t>Xác định mục tiêu, các chuẩn chất lượng cần đạt được trong hệ thống (ISO 9126)</a:t>
            </a:r>
          </a:p>
        </p:txBody>
      </p:sp>
      <p:sp>
        <p:nvSpPr>
          <p:cNvPr id="6" name="Freeform 6">
            <a:extLst>
              <a:ext uri="{FF2B5EF4-FFF2-40B4-BE49-F238E27FC236}">
                <a16:creationId xmlns:a16="http://schemas.microsoft.com/office/drawing/2014/main" id="{0B95FCF0-E03D-A33C-2960-40D9938E9C06}"/>
              </a:ext>
            </a:extLst>
          </p:cNvPr>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2C84A178-3C9F-05B0-5067-EF9CFB09A4D7}"/>
              </a:ext>
            </a:extLst>
          </p:cNvPr>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9BD10D2A-6F7A-C5F1-5662-F5594366B023}"/>
              </a:ext>
            </a:extLst>
          </p:cNvPr>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318065746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fill="hold"/>
                                        <p:tgtEl>
                                          <p:spTgt spid="6"/>
                                        </p:tgtEl>
                                        <p:attrNameLst>
                                          <p:attrName>ppt_x</p:attrName>
                                        </p:attrNameLst>
                                      </p:cBhvr>
                                      <p:tavLst>
                                        <p:tav tm="0">
                                          <p:val>
                                            <p:strVal val="0-#ppt_w/2"/>
                                          </p:val>
                                        </p:tav>
                                        <p:tav tm="100000">
                                          <p:val>
                                            <p:strVal val="#ppt_x"/>
                                          </p:val>
                                        </p:tav>
                                      </p:tavLst>
                                    </p:anim>
                                    <p:anim calcmode="lin" valueType="num">
                                      <p:cBhvr additive="base">
                                        <p:cTn id="8" dur="7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900" fill="hold"/>
                                        <p:tgtEl>
                                          <p:spTgt spid="7"/>
                                        </p:tgtEl>
                                        <p:attrNameLst>
                                          <p:attrName>ppt_x</p:attrName>
                                        </p:attrNameLst>
                                      </p:cBhvr>
                                      <p:tavLst>
                                        <p:tav tm="0">
                                          <p:val>
                                            <p:strVal val="0-#ppt_w/2"/>
                                          </p:val>
                                        </p:tav>
                                        <p:tav tm="100000">
                                          <p:val>
                                            <p:strVal val="#ppt_x"/>
                                          </p:val>
                                        </p:tav>
                                      </p:tavLst>
                                    </p:anim>
                                    <p:anim calcmode="lin" valueType="num">
                                      <p:cBhvr additive="base">
                                        <p:cTn id="12" dur="9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00" fill="hold"/>
                                        <p:tgtEl>
                                          <p:spTgt spid="8"/>
                                        </p:tgtEl>
                                        <p:attrNameLst>
                                          <p:attrName>ppt_x</p:attrName>
                                        </p:attrNameLst>
                                      </p:cBhvr>
                                      <p:tavLst>
                                        <p:tav tm="0">
                                          <p:val>
                                            <p:strVal val="0-#ppt_w/2"/>
                                          </p:val>
                                        </p:tav>
                                        <p:tav tm="100000">
                                          <p:val>
                                            <p:strVal val="#ppt_x"/>
                                          </p:val>
                                        </p:tav>
                                      </p:tavLst>
                                    </p:anim>
                                    <p:anim calcmode="lin" valueType="num">
                                      <p:cBhvr additive="base">
                                        <p:cTn id="16" dur="12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6" fill="hold" grpId="1" nodeType="clickEffect">
                                  <p:stCondLst>
                                    <p:cond delay="25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6" fill="hold" grpId="1" nodeType="withEffect">
                                  <p:stCondLst>
                                    <p:cond delay="100"/>
                                  </p:stCondLst>
                                  <p:childTnLst>
                                    <p:anim calcmode="lin" valueType="num">
                                      <p:cBhvr additive="base">
                                        <p:cTn id="24" dur="500"/>
                                        <p:tgtEl>
                                          <p:spTgt spid="7"/>
                                        </p:tgtEl>
                                        <p:attrNameLst>
                                          <p:attrName>ppt_x</p:attrName>
                                        </p:attrNameLst>
                                      </p:cBhvr>
                                      <p:tavLst>
                                        <p:tav tm="0">
                                          <p:val>
                                            <p:strVal val="ppt_x"/>
                                          </p:val>
                                        </p:tav>
                                        <p:tav tm="100000">
                                          <p:val>
                                            <p:strVal val="1+ppt_w/2"/>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par>
                                <p:cTn id="27" presetID="2" presetClass="exit" presetSubtype="6" fill="hold" grpId="1" nodeType="withEffect">
                                  <p:stCondLst>
                                    <p:cond delay="200"/>
                                  </p:stCondLst>
                                  <p:childTnLst>
                                    <p:anim calcmode="lin" valueType="num">
                                      <p:cBhvr additive="base">
                                        <p:cTn id="28" dur="500"/>
                                        <p:tgtEl>
                                          <p:spTgt spid="8"/>
                                        </p:tgtEl>
                                        <p:attrNameLst>
                                          <p:attrName>ppt_x</p:attrName>
                                        </p:attrNameLst>
                                      </p:cBhvr>
                                      <p:tavLst>
                                        <p:tav tm="0">
                                          <p:val>
                                            <p:strVal val="ppt_x"/>
                                          </p:val>
                                        </p:tav>
                                        <p:tav tm="100000">
                                          <p:val>
                                            <p:strVal val="1+ppt_w/2"/>
                                          </p:val>
                                        </p:tav>
                                      </p:tavLst>
                                    </p:anim>
                                    <p:anim calcmode="lin" valueType="num">
                                      <p:cBhvr additive="base">
                                        <p:cTn id="29" dur="500"/>
                                        <p:tgtEl>
                                          <p:spTgt spid="8"/>
                                        </p:tgtEl>
                                        <p:attrNameLst>
                                          <p:attrName>ppt_y</p:attrName>
                                        </p:attrNameLst>
                                      </p:cBhvr>
                                      <p:tavLst>
                                        <p:tav tm="0">
                                          <p:val>
                                            <p:strVal val="ppt_y"/>
                                          </p:val>
                                        </p:tav>
                                        <p:tav tm="100000">
                                          <p:val>
                                            <p:strVal val="1+ppt_h/2"/>
                                          </p:val>
                                        </p:tav>
                                      </p:tavLst>
                                    </p:anim>
                                    <p:set>
                                      <p:cBhvr>
                                        <p:cTn id="3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TextBox 4"/>
          <p:cNvSpPr txBox="1"/>
          <p:nvPr/>
        </p:nvSpPr>
        <p:spPr>
          <a:xfrm>
            <a:off x="898684" y="2482432"/>
            <a:ext cx="16077983" cy="6524863"/>
          </a:xfrm>
          <a:prstGeom prst="rect">
            <a:avLst/>
          </a:prstGeom>
        </p:spPr>
        <p:txBody>
          <a:bodyPr wrap="square" lIns="0" tIns="0" rIns="0" bIns="0" rtlCol="0" anchor="t">
            <a:spAutoFit/>
          </a:bodyPr>
          <a:lstStyle/>
          <a:p>
            <a:pPr marL="259080" lvl="1"/>
            <a:r>
              <a:rPr lang="vi-VN" sz="3200" b="1" dirty="0">
                <a:solidFill>
                  <a:schemeClr val="accent2"/>
                </a:solidFill>
                <a:latin typeface="Josefin Sans" panose="020B0604020202020204" charset="0"/>
              </a:rPr>
              <a:t>2.1.	 Mục tiêu:</a:t>
            </a:r>
          </a:p>
          <a:p>
            <a:pPr marL="716280" lvl="1" indent="-457200">
              <a:buFont typeface="Arial" panose="020B0604020202020204" pitchFamily="34" charset="0"/>
              <a:buChar char="•"/>
            </a:pPr>
            <a:r>
              <a:rPr lang="vi-VN" sz="2800" dirty="0">
                <a:solidFill>
                  <a:schemeClr val="accent2"/>
                </a:solidFill>
                <a:latin typeface="Josefin Sans" panose="020B0604020202020204" charset="0"/>
              </a:rPr>
              <a:t>Dễ dàng theo dõi đơn hàng và tìm kiếm: Hệ thống cho phép người dùng theo dõi trạng thái đơn hàng một cách thuận tiện và tìm kiếm thông tin sách nhanh chóng, giúp nâng cao trải nghiệm mua sắm.</a:t>
            </a:r>
          </a:p>
          <a:p>
            <a:pPr marL="716280" lvl="1" indent="-457200">
              <a:buFont typeface="Arial" panose="020B0604020202020204" pitchFamily="34" charset="0"/>
              <a:buChar char="•"/>
            </a:pPr>
            <a:r>
              <a:rPr lang="vi-VN" sz="2800" dirty="0">
                <a:solidFill>
                  <a:schemeClr val="accent2"/>
                </a:solidFill>
                <a:latin typeface="Josefin Sans" panose="020B0604020202020204" charset="0"/>
              </a:rPr>
              <a:t>Quản lý hiệu quả: Đối với người quản lý, hệ thống hỗ trợ việc lưu trữ dữ liệu lâu dài và xử lý đơn hàng một cách nhanh chóng, đảm bảo quy trình bán hàng được thực hiện đơn giản và hiệu quả.</a:t>
            </a:r>
          </a:p>
          <a:p>
            <a:pPr marL="716280" lvl="1" indent="-457200">
              <a:buFont typeface="Arial" panose="020B0604020202020204" pitchFamily="34" charset="0"/>
              <a:buChar char="•"/>
            </a:pPr>
            <a:r>
              <a:rPr lang="vi-VN" sz="2800" dirty="0">
                <a:solidFill>
                  <a:schemeClr val="accent2"/>
                </a:solidFill>
                <a:latin typeface="Josefin Sans" panose="020B0604020202020204" charset="0"/>
              </a:rPr>
              <a:t>Xác định thông tin dự án và các thành phần chức năng: Rõ ràng xác định các chức năng sẽ được kiểm thử và những phần không được kiểm thử trong dự án để đảm bảo quy trình kiểm thử diễn ra suôn sẻ.</a:t>
            </a:r>
          </a:p>
          <a:p>
            <a:pPr marL="716280" lvl="1" indent="-457200">
              <a:buFont typeface="Arial" panose="020B0604020202020204" pitchFamily="34" charset="0"/>
              <a:buChar char="•"/>
            </a:pPr>
            <a:r>
              <a:rPr lang="vi-VN" sz="2800" dirty="0">
                <a:solidFill>
                  <a:schemeClr val="accent2"/>
                </a:solidFill>
                <a:latin typeface="Josefin Sans" panose="020B0604020202020204" charset="0"/>
              </a:rPr>
              <a:t>Đảm bảo mục tiêu kiểm thử chính xác: Thiết lập các mục tiêu rõ ràng cho việc kiểm thử, bao gồm định hướng, dữ liệu đầu vào cần thiết và kết quả mong đợi, nhằm đạt được độ chính xác cao trong quá trình kiểm thử. Kiểm tra tính chính xác của dữ liệu và quy trình: </a:t>
            </a:r>
          </a:p>
          <a:p>
            <a:pPr marL="716280" lvl="1" indent="-457200">
              <a:buFont typeface="Arial" panose="020B0604020202020204" pitchFamily="34" charset="0"/>
              <a:buChar char="•"/>
            </a:pPr>
            <a:r>
              <a:rPr lang="vi-VN" sz="2800" dirty="0">
                <a:solidFill>
                  <a:schemeClr val="accent2"/>
                </a:solidFill>
                <a:latin typeface="Josefin Sans" panose="020B0604020202020204" charset="0"/>
              </a:rPr>
              <a:t>Đánh giá tính đúng đắn của dữ liệu, quy trình xử lý và báo cáo, đồng thời đảm bảo rằng tất cả các quy tắc nghiệp vụ được thực hiện một cách chính xác và đầy đủ.</a:t>
            </a:r>
          </a:p>
        </p:txBody>
      </p:sp>
      <p:sp>
        <p:nvSpPr>
          <p:cNvPr id="8" name="Freeform 8"/>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Josefin Sans" panose="020B0604020202020204" charset="0"/>
            </a:endParaRPr>
          </a:p>
        </p:txBody>
      </p:sp>
      <p:sp>
        <p:nvSpPr>
          <p:cNvPr id="9" name="Freeform 9"/>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10" name="Freeform 10"/>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Josefin Sans" panose="020B0604020202020204" charset="0"/>
            </a:endParaRPr>
          </a:p>
        </p:txBody>
      </p:sp>
      <p:sp>
        <p:nvSpPr>
          <p:cNvPr id="11" name="Freeform 11"/>
          <p:cNvSpPr/>
          <p:nvPr/>
        </p:nvSpPr>
        <p:spPr>
          <a:xfrm>
            <a:off x="4938996" y="-3665369"/>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r>
              <a:rPr lang="en-US" dirty="0">
                <a:latin typeface="Josefin Sans" panose="020B0604020202020204" charset="0"/>
              </a:rPr>
              <a:t>x</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00"/>
                                        <p:tgtEl>
                                          <p:spTgt spid="11"/>
                                        </p:tgtEl>
                                        <p:attrNameLst>
                                          <p:attrName>ppt_x</p:attrName>
                                        </p:attrNameLst>
                                      </p:cBhvr>
                                      <p:tavLst>
                                        <p:tav tm="0">
                                          <p:val>
                                            <p:strVal val="#ppt_x-#ppt_w*1.125000"/>
                                          </p:val>
                                        </p:tav>
                                        <p:tav tm="100000">
                                          <p:val>
                                            <p:strVal val="#ppt_x"/>
                                          </p:val>
                                        </p:tav>
                                      </p:tavLst>
                                    </p:anim>
                                    <p:animEffect transition="in" filter="wipe(right)">
                                      <p:cBhvr>
                                        <p:cTn id="8" dur="700"/>
                                        <p:tgtEl>
                                          <p:spTgt spid="1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900"/>
                                        <p:tgtEl>
                                          <p:spTgt spid="10"/>
                                        </p:tgtEl>
                                        <p:attrNameLst>
                                          <p:attrName>ppt_x</p:attrName>
                                        </p:attrNameLst>
                                      </p:cBhvr>
                                      <p:tavLst>
                                        <p:tav tm="0">
                                          <p:val>
                                            <p:strVal val="#ppt_x-#ppt_w*1.125000"/>
                                          </p:val>
                                        </p:tav>
                                        <p:tav tm="100000">
                                          <p:val>
                                            <p:strVal val="#ppt_x"/>
                                          </p:val>
                                        </p:tav>
                                      </p:tavLst>
                                    </p:anim>
                                    <p:animEffect transition="in" filter="wipe(right)">
                                      <p:cBhvr>
                                        <p:cTn id="12" dur="900"/>
                                        <p:tgtEl>
                                          <p:spTgt spid="10"/>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100"/>
                                        <p:tgtEl>
                                          <p:spTgt spid="8"/>
                                        </p:tgtEl>
                                        <p:attrNameLst>
                                          <p:attrName>ppt_x</p:attrName>
                                        </p:attrNameLst>
                                      </p:cBhvr>
                                      <p:tavLst>
                                        <p:tav tm="0">
                                          <p:val>
                                            <p:strVal val="#ppt_x-#ppt_w*1.125000"/>
                                          </p:val>
                                        </p:tav>
                                        <p:tav tm="100000">
                                          <p:val>
                                            <p:strVal val="#ppt_x"/>
                                          </p:val>
                                        </p:tav>
                                      </p:tavLst>
                                    </p:anim>
                                    <p:animEffect transition="in" filter="wipe(right)">
                                      <p:cBhvr>
                                        <p:cTn id="16" dur="1100"/>
                                        <p:tgtEl>
                                          <p:spTgt spid="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300"/>
                                        <p:tgtEl>
                                          <p:spTgt spid="9"/>
                                        </p:tgtEl>
                                        <p:attrNameLst>
                                          <p:attrName>ppt_x</p:attrName>
                                        </p:attrNameLst>
                                      </p:cBhvr>
                                      <p:tavLst>
                                        <p:tav tm="0">
                                          <p:val>
                                            <p:strVal val="#ppt_x-#ppt_w*1.125000"/>
                                          </p:val>
                                        </p:tav>
                                        <p:tav tm="100000">
                                          <p:val>
                                            <p:strVal val="#ppt_x"/>
                                          </p:val>
                                        </p:tav>
                                      </p:tavLst>
                                    </p:anim>
                                    <p:animEffect transition="in" filter="wipe(right)">
                                      <p:cBhvr>
                                        <p:cTn id="20" dur="1300"/>
                                        <p:tgtEl>
                                          <p:spTgt spid="9"/>
                                        </p:tgtEl>
                                      </p:cBhvr>
                                    </p:animEffect>
                                  </p:childTnLst>
                                </p:cTn>
                              </p:par>
                              <p:par>
                                <p:cTn id="21" presetID="22" presetClass="entr" presetSubtype="8" fill="hold" grpId="0" nodeType="withEffect">
                                  <p:stCondLst>
                                    <p:cond delay="110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8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grpId="1" nodeType="clickEffect">
                                  <p:stCondLst>
                                    <p:cond delay="0"/>
                                  </p:stCondLst>
                                  <p:childTnLst>
                                    <p:animEffect transition="out" filter="wipe(left)">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TextBox 4"/>
          <p:cNvSpPr txBox="1"/>
          <p:nvPr/>
        </p:nvSpPr>
        <p:spPr>
          <a:xfrm>
            <a:off x="883444" y="2476500"/>
            <a:ext cx="16077983" cy="6863417"/>
          </a:xfrm>
          <a:prstGeom prst="rect">
            <a:avLst/>
          </a:prstGeom>
        </p:spPr>
        <p:txBody>
          <a:bodyPr wrap="square" lIns="0" tIns="0" rIns="0" bIns="0" rtlCol="0" anchor="t">
            <a:spAutoFit/>
          </a:bodyPr>
          <a:lstStyle/>
          <a:p>
            <a:pPr marL="259080" lvl="1"/>
            <a:r>
              <a:rPr lang="vi-VN" sz="3200" b="1" dirty="0">
                <a:solidFill>
                  <a:schemeClr val="accent2"/>
                </a:solidFill>
                <a:latin typeface="Josefin Sans" panose="020B0604020202020204" charset="0"/>
              </a:rPr>
              <a:t>2.2.	 Các chuẩn cần đạt của hệ thống: ISO 9126</a:t>
            </a:r>
          </a:p>
          <a:p>
            <a:pPr marL="716280" lvl="1" indent="-457200">
              <a:buFont typeface="Josefin Sans" panose="020B0604020202020204" charset="0"/>
              <a:buChar char="–"/>
            </a:pPr>
            <a:r>
              <a:rPr lang="vi-VN" sz="3000" dirty="0">
                <a:solidFill>
                  <a:schemeClr val="accent2"/>
                </a:solidFill>
                <a:latin typeface="Josefin Sans" panose="020B0604020202020204" charset="0"/>
              </a:rPr>
              <a:t>Tính chức năng: Khả năng của phần mềm cung cấp các chức năng đáp ứng được nhu cầu sử dụng khi phần mềm làm việc trong điều kiện cụ thể. Bao gồm:</a:t>
            </a:r>
          </a:p>
          <a:p>
            <a:pPr lvl="2"/>
            <a:r>
              <a:rPr lang="vi-VN" sz="2800" dirty="0">
                <a:solidFill>
                  <a:schemeClr val="accent2"/>
                </a:solidFill>
                <a:latin typeface="Josefin Sans" panose="020B0604020202020204" charset="0"/>
              </a:rPr>
              <a:t>• Tính phù hợp.</a:t>
            </a:r>
            <a:endParaRPr lang="en-GB" sz="2800" dirty="0">
              <a:solidFill>
                <a:schemeClr val="accent2"/>
              </a:solidFill>
              <a:latin typeface="Josefin Sans" panose="020B0604020202020204" charset="0"/>
            </a:endParaRPr>
          </a:p>
          <a:p>
            <a:pPr lvl="2"/>
            <a:r>
              <a:rPr lang="vi-VN" sz="2800" dirty="0">
                <a:solidFill>
                  <a:schemeClr val="accent2"/>
                </a:solidFill>
                <a:latin typeface="Josefin Sans" panose="020B0604020202020204" charset="0"/>
              </a:rPr>
              <a:t>• Tính chính xác.</a:t>
            </a:r>
            <a:endParaRPr lang="en-GB" sz="2800" dirty="0">
              <a:solidFill>
                <a:schemeClr val="accent2"/>
              </a:solidFill>
              <a:latin typeface="Josefin Sans" panose="020B0604020202020204" charset="0"/>
            </a:endParaRPr>
          </a:p>
          <a:p>
            <a:pPr lvl="2"/>
            <a:r>
              <a:rPr lang="vi-VN" sz="2800" dirty="0">
                <a:solidFill>
                  <a:schemeClr val="accent2"/>
                </a:solidFill>
                <a:latin typeface="Josefin Sans" panose="020B0604020202020204" charset="0"/>
              </a:rPr>
              <a:t>• Khả năng hợp tác làm việc.</a:t>
            </a:r>
            <a:endParaRPr lang="en-GB" sz="2800" dirty="0">
              <a:solidFill>
                <a:schemeClr val="accent2"/>
              </a:solidFill>
              <a:latin typeface="Josefin Sans" panose="020B0604020202020204" charset="0"/>
            </a:endParaRPr>
          </a:p>
          <a:p>
            <a:pPr lvl="2"/>
            <a:r>
              <a:rPr lang="vi-VN" sz="2800" dirty="0">
                <a:solidFill>
                  <a:schemeClr val="accent2"/>
                </a:solidFill>
                <a:latin typeface="Josefin Sans" panose="020B0604020202020204" charset="0"/>
              </a:rPr>
              <a:t>• Tính an toàn.</a:t>
            </a:r>
            <a:endParaRPr lang="en-GB" sz="2800" dirty="0">
              <a:solidFill>
                <a:schemeClr val="accent2"/>
              </a:solidFill>
              <a:latin typeface="Josefin Sans" panose="020B0604020202020204" charset="0"/>
            </a:endParaRPr>
          </a:p>
          <a:p>
            <a:pPr lvl="2"/>
            <a:r>
              <a:rPr lang="vi-VN" sz="2800" dirty="0">
                <a:solidFill>
                  <a:schemeClr val="accent2"/>
                </a:solidFill>
                <a:latin typeface="Josefin Sans" panose="020B0604020202020204" charset="0"/>
              </a:rPr>
              <a:t>• Tính phù hợp.</a:t>
            </a:r>
            <a:endParaRPr lang="vi-VN" sz="3000" dirty="0">
              <a:solidFill>
                <a:schemeClr val="accent2"/>
              </a:solidFill>
              <a:latin typeface="Josefin Sans" panose="020B0604020202020204" charset="0"/>
            </a:endParaRPr>
          </a:p>
          <a:p>
            <a:pPr marL="716280" lvl="1" indent="-457200">
              <a:buFont typeface="Josefin Sans" panose="020B0604020202020204" charset="0"/>
              <a:buChar char="–"/>
            </a:pPr>
            <a:r>
              <a:rPr lang="vi-VN" sz="3200" dirty="0">
                <a:solidFill>
                  <a:schemeClr val="accent2"/>
                </a:solidFill>
                <a:latin typeface="Josefin Sans" panose="020B0604020202020204" charset="0"/>
              </a:rPr>
              <a:t>Tính tin cậy: Là khả năng của phần mềm có thể hoạt động ổn định trong những điều kiện cụ thể.</a:t>
            </a:r>
          </a:p>
          <a:p>
            <a:pPr lvl="2"/>
            <a:r>
              <a:rPr lang="vi-VN" sz="3000" dirty="0">
                <a:solidFill>
                  <a:schemeClr val="accent2"/>
                </a:solidFill>
                <a:latin typeface="Josefin Sans" panose="020B0604020202020204" charset="0"/>
              </a:rPr>
              <a:t>• Tính hoàn thiện.</a:t>
            </a:r>
            <a:endParaRPr lang="en-GB" sz="3000" dirty="0">
              <a:solidFill>
                <a:schemeClr val="accent2"/>
              </a:solidFill>
              <a:latin typeface="Josefin Sans" panose="020B0604020202020204" charset="0"/>
            </a:endParaRPr>
          </a:p>
          <a:p>
            <a:pPr lvl="2"/>
            <a:r>
              <a:rPr lang="vi-VN" sz="3000" dirty="0">
                <a:solidFill>
                  <a:schemeClr val="accent2"/>
                </a:solidFill>
                <a:latin typeface="Josefin Sans" panose="020B0604020202020204" charset="0"/>
              </a:rPr>
              <a:t>• Khả năng chịu lỗi.</a:t>
            </a:r>
            <a:endParaRPr lang="en-GB" sz="3000" dirty="0">
              <a:solidFill>
                <a:schemeClr val="accent2"/>
              </a:solidFill>
              <a:latin typeface="Josefin Sans" panose="020B0604020202020204" charset="0"/>
            </a:endParaRPr>
          </a:p>
          <a:p>
            <a:pPr lvl="2"/>
            <a:r>
              <a:rPr lang="vi-VN" sz="3000" dirty="0">
                <a:solidFill>
                  <a:schemeClr val="accent2"/>
                </a:solidFill>
                <a:latin typeface="Josefin Sans" panose="020B0604020202020204" charset="0"/>
              </a:rPr>
              <a:t>• Khả năng phục hồi.</a:t>
            </a:r>
            <a:endParaRPr lang="en-GB" sz="3000" dirty="0">
              <a:solidFill>
                <a:schemeClr val="accent2"/>
              </a:solidFill>
              <a:latin typeface="Josefin Sans" panose="020B0604020202020204" charset="0"/>
            </a:endParaRPr>
          </a:p>
          <a:p>
            <a:pPr lvl="2"/>
            <a:r>
              <a:rPr lang="vi-VN" sz="3000" dirty="0">
                <a:solidFill>
                  <a:schemeClr val="accent2"/>
                </a:solidFill>
                <a:latin typeface="Josefin Sans" panose="020B0604020202020204" charset="0"/>
              </a:rPr>
              <a:t>• Tính tin cậy phù hợp.</a:t>
            </a:r>
            <a:endParaRPr lang="en-GB" sz="3000" dirty="0">
              <a:solidFill>
                <a:schemeClr val="accent2"/>
              </a:solidFill>
              <a:latin typeface="Josefin Sans" panose="020B0604020202020204" charset="0"/>
            </a:endParaRPr>
          </a:p>
          <a:p>
            <a:pPr marL="716280" lvl="1" indent="-457200">
              <a:buFont typeface="Arial" panose="020B0604020202020204" pitchFamily="34" charset="0"/>
              <a:buChar char="•"/>
            </a:pPr>
            <a:endParaRPr lang="vi-VN" sz="3000" dirty="0">
              <a:solidFill>
                <a:schemeClr val="accent2"/>
              </a:solidFill>
              <a:latin typeface="Josefin Sans" panose="020B0604020202020204" charset="0"/>
            </a:endParaRPr>
          </a:p>
        </p:txBody>
      </p:sp>
      <p:sp>
        <p:nvSpPr>
          <p:cNvPr id="8" name="Freeform 8"/>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Josefin Sans" panose="020B0604020202020204" charset="0"/>
            </a:endParaRPr>
          </a:p>
        </p:txBody>
      </p:sp>
      <p:sp>
        <p:nvSpPr>
          <p:cNvPr id="9" name="Freeform 9"/>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10" name="Freeform 10"/>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Josefin Sans" panose="020B0604020202020204" charset="0"/>
            </a:endParaRPr>
          </a:p>
        </p:txBody>
      </p:sp>
      <p:sp>
        <p:nvSpPr>
          <p:cNvPr id="11" name="Freeform 11"/>
          <p:cNvSpPr/>
          <p:nvPr/>
        </p:nvSpPr>
        <p:spPr>
          <a:xfrm>
            <a:off x="4938996" y="-3665369"/>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r>
              <a:rPr lang="en-US" dirty="0">
                <a:latin typeface="Josefin Sans" panose="020B0604020202020204" charset="0"/>
              </a:rPr>
              <a:t>x</a:t>
            </a:r>
          </a:p>
        </p:txBody>
      </p:sp>
    </p:spTree>
    <p:extLst>
      <p:ext uri="{BB962C8B-B14F-4D97-AF65-F5344CB8AC3E}">
        <p14:creationId xmlns:p14="http://schemas.microsoft.com/office/powerpoint/2010/main" val="6804591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8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TextBox 4"/>
          <p:cNvSpPr txBox="1"/>
          <p:nvPr/>
        </p:nvSpPr>
        <p:spPr>
          <a:xfrm>
            <a:off x="648789" y="3741931"/>
            <a:ext cx="16077983" cy="3724096"/>
          </a:xfrm>
          <a:prstGeom prst="rect">
            <a:avLst/>
          </a:prstGeom>
        </p:spPr>
        <p:txBody>
          <a:bodyPr wrap="square" lIns="0" tIns="0" rIns="0" bIns="0" rtlCol="0" anchor="t">
            <a:spAutoFit/>
          </a:bodyPr>
          <a:lstStyle/>
          <a:p>
            <a:pPr marL="259080" lvl="1"/>
            <a:r>
              <a:rPr lang="vi-VN" sz="3200" b="1" dirty="0">
                <a:solidFill>
                  <a:schemeClr val="accent2"/>
                </a:solidFill>
                <a:latin typeface="Josefin Sans" panose="020B0604020202020204" charset="0"/>
              </a:rPr>
              <a:t>2.2.	 Các chuẩn cần đạt của hệ thống: ISO 9126</a:t>
            </a:r>
          </a:p>
          <a:p>
            <a:pPr marL="457200" indent="-457200">
              <a:buFont typeface="Josefin Sans" panose="020B0604020202020204" charset="0"/>
              <a:buChar char="–"/>
            </a:pPr>
            <a:r>
              <a:rPr lang="vi-VN" sz="3000" dirty="0">
                <a:solidFill>
                  <a:schemeClr val="accent2"/>
                </a:solidFill>
                <a:latin typeface="Josefin Sans" panose="020B0604020202020204" charset="0"/>
              </a:rPr>
              <a:t> Tính khả dụng: Là khả năng của phần mềm có thể hiểu được, học được, sử dụng được và hấp dẫn người sử dụng trong từng trường hợp sử dụng cụ thể.</a:t>
            </a:r>
            <a:endParaRPr lang="en-GB" sz="3000" dirty="0">
              <a:solidFill>
                <a:schemeClr val="accent2"/>
              </a:solidFill>
              <a:latin typeface="Josefin Sans" panose="020B0604020202020204" charset="0"/>
            </a:endParaRPr>
          </a:p>
          <a:p>
            <a:pPr lvl="2"/>
            <a:r>
              <a:rPr lang="vi-VN" sz="3000" dirty="0">
                <a:solidFill>
                  <a:schemeClr val="accent2"/>
                </a:solidFill>
                <a:latin typeface="Josefin Sans" panose="020B0604020202020204" charset="0"/>
              </a:rPr>
              <a:t>• Có thể hiểu được.</a:t>
            </a:r>
            <a:endParaRPr lang="en-GB" sz="3000" dirty="0">
              <a:solidFill>
                <a:schemeClr val="accent2"/>
              </a:solidFill>
              <a:latin typeface="Josefin Sans" panose="020B0604020202020204" charset="0"/>
            </a:endParaRPr>
          </a:p>
          <a:p>
            <a:pPr lvl="2"/>
            <a:r>
              <a:rPr lang="vi-VN" sz="3000" dirty="0">
                <a:solidFill>
                  <a:schemeClr val="accent2"/>
                </a:solidFill>
                <a:latin typeface="Josefin Sans" panose="020B0604020202020204" charset="0"/>
              </a:rPr>
              <a:t>• Có thể học được.</a:t>
            </a:r>
            <a:endParaRPr lang="en-GB" sz="3000" dirty="0">
              <a:solidFill>
                <a:schemeClr val="accent2"/>
              </a:solidFill>
              <a:latin typeface="Josefin Sans" panose="020B0604020202020204" charset="0"/>
            </a:endParaRPr>
          </a:p>
          <a:p>
            <a:pPr lvl="2"/>
            <a:r>
              <a:rPr lang="vi-VN" sz="3000" dirty="0">
                <a:solidFill>
                  <a:schemeClr val="accent2"/>
                </a:solidFill>
                <a:latin typeface="Josefin Sans" panose="020B0604020202020204" charset="0"/>
              </a:rPr>
              <a:t>• Có thể sử dụng được.</a:t>
            </a:r>
            <a:endParaRPr lang="en-GB" sz="3000" dirty="0">
              <a:solidFill>
                <a:schemeClr val="accent2"/>
              </a:solidFill>
              <a:latin typeface="Josefin Sans" panose="020B0604020202020204" charset="0"/>
            </a:endParaRPr>
          </a:p>
          <a:p>
            <a:pPr lvl="2"/>
            <a:r>
              <a:rPr lang="vi-VN" sz="3000" dirty="0">
                <a:solidFill>
                  <a:schemeClr val="accent2"/>
                </a:solidFill>
                <a:latin typeface="Josefin Sans" panose="020B0604020202020204" charset="0"/>
              </a:rPr>
              <a:t>• Tính hấp dẫn.</a:t>
            </a:r>
            <a:endParaRPr lang="en-GB" sz="3000" dirty="0">
              <a:solidFill>
                <a:schemeClr val="accent2"/>
              </a:solidFill>
              <a:latin typeface="Josefin Sans" panose="020B0604020202020204" charset="0"/>
            </a:endParaRPr>
          </a:p>
          <a:p>
            <a:pPr lvl="2"/>
            <a:r>
              <a:rPr lang="vi-VN" sz="3000" dirty="0">
                <a:solidFill>
                  <a:schemeClr val="accent2"/>
                </a:solidFill>
                <a:latin typeface="Josefin Sans" panose="020B0604020202020204" charset="0"/>
              </a:rPr>
              <a:t>•Tính khả dụng phù hợp.</a:t>
            </a:r>
            <a:endParaRPr lang="en-GB" sz="3000" dirty="0">
              <a:solidFill>
                <a:schemeClr val="accent2"/>
              </a:solidFill>
              <a:latin typeface="Josefin Sans" panose="020B0604020202020204" charset="0"/>
            </a:endParaRPr>
          </a:p>
        </p:txBody>
      </p:sp>
      <p:sp>
        <p:nvSpPr>
          <p:cNvPr id="8" name="Freeform 8"/>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Josefin Sans" panose="020B0604020202020204" charset="0"/>
            </a:endParaRPr>
          </a:p>
        </p:txBody>
      </p:sp>
      <p:sp>
        <p:nvSpPr>
          <p:cNvPr id="9" name="Freeform 9"/>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10" name="Freeform 10"/>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Josefin Sans" panose="020B0604020202020204" charset="0"/>
            </a:endParaRPr>
          </a:p>
        </p:txBody>
      </p:sp>
      <p:sp>
        <p:nvSpPr>
          <p:cNvPr id="11" name="Freeform 11"/>
          <p:cNvSpPr/>
          <p:nvPr/>
        </p:nvSpPr>
        <p:spPr>
          <a:xfrm>
            <a:off x="4938996" y="-3665369"/>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r>
              <a:rPr lang="en-US" dirty="0">
                <a:latin typeface="Josefin Sans" panose="020B0604020202020204" charset="0"/>
              </a:rPr>
              <a:t>x</a:t>
            </a:r>
          </a:p>
        </p:txBody>
      </p:sp>
    </p:spTree>
    <p:extLst>
      <p:ext uri="{BB962C8B-B14F-4D97-AF65-F5344CB8AC3E}">
        <p14:creationId xmlns:p14="http://schemas.microsoft.com/office/powerpoint/2010/main" val="19083468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wipe(left)">
                                      <p:cBhvr>
                                        <p:cTn id="10" dur="500"/>
                                        <p:tgtEl>
                                          <p:spTgt spid="4">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wipe(left)">
                                      <p:cBhvr>
                                        <p:cTn id="13" dur="500"/>
                                        <p:tgtEl>
                                          <p:spTgt spid="4">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wipe(left)">
                                      <p:cBhvr>
                                        <p:cTn id="16" dur="500"/>
                                        <p:tgtEl>
                                          <p:spTgt spid="4">
                                            <p:txEl>
                                              <p:pRg st="4" end="4"/>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wipe(left)">
                                      <p:cBhvr>
                                        <p:cTn id="19" dur="500"/>
                                        <p:tgtEl>
                                          <p:spTgt spid="4">
                                            <p:txEl>
                                              <p:pRg st="5" end="5"/>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left)">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xit" presetSubtype="2" fill="hold" grpId="1" nodeType="clickEffect">
                                  <p:stCondLst>
                                    <p:cond delay="0"/>
                                  </p:stCondLst>
                                  <p:childTnLst>
                                    <p:anim calcmode="lin" valueType="num">
                                      <p:cBhvr additive="base">
                                        <p:cTn id="26" dur="600"/>
                                        <p:tgtEl>
                                          <p:spTgt spid="11"/>
                                        </p:tgtEl>
                                        <p:attrNameLst>
                                          <p:attrName>ppt_x</p:attrName>
                                        </p:attrNameLst>
                                      </p:cBhvr>
                                      <p:tavLst>
                                        <p:tav tm="0">
                                          <p:val>
                                            <p:strVal val="#ppt_x"/>
                                          </p:val>
                                        </p:tav>
                                        <p:tav tm="100000">
                                          <p:val>
                                            <p:strVal val="#ppt_x+#ppt_w*1.125000"/>
                                          </p:val>
                                        </p:tav>
                                      </p:tavLst>
                                    </p:anim>
                                    <p:animEffect transition="out" filter="wipe(right)">
                                      <p:cBhvr>
                                        <p:cTn id="27" dur="600"/>
                                        <p:tgtEl>
                                          <p:spTgt spid="11"/>
                                        </p:tgtEl>
                                      </p:cBhvr>
                                    </p:animEffect>
                                    <p:set>
                                      <p:cBhvr>
                                        <p:cTn id="28" dur="1" fill="hold">
                                          <p:stCondLst>
                                            <p:cond delay="599"/>
                                          </p:stCondLst>
                                        </p:cTn>
                                        <p:tgtEl>
                                          <p:spTgt spid="11"/>
                                        </p:tgtEl>
                                        <p:attrNameLst>
                                          <p:attrName>style.visibility</p:attrName>
                                        </p:attrNameLst>
                                      </p:cBhvr>
                                      <p:to>
                                        <p:strVal val="hidden"/>
                                      </p:to>
                                    </p:set>
                                  </p:childTnLst>
                                </p:cTn>
                              </p:par>
                              <p:par>
                                <p:cTn id="29" presetID="12" presetClass="exit" presetSubtype="2" fill="hold" grpId="1" nodeType="withEffect">
                                  <p:stCondLst>
                                    <p:cond delay="100"/>
                                  </p:stCondLst>
                                  <p:childTnLst>
                                    <p:anim calcmode="lin" valueType="num">
                                      <p:cBhvr additive="base">
                                        <p:cTn id="30" dur="800"/>
                                        <p:tgtEl>
                                          <p:spTgt spid="10"/>
                                        </p:tgtEl>
                                        <p:attrNameLst>
                                          <p:attrName>ppt_x</p:attrName>
                                        </p:attrNameLst>
                                      </p:cBhvr>
                                      <p:tavLst>
                                        <p:tav tm="0">
                                          <p:val>
                                            <p:strVal val="#ppt_x"/>
                                          </p:val>
                                        </p:tav>
                                        <p:tav tm="100000">
                                          <p:val>
                                            <p:strVal val="#ppt_x+#ppt_w*1.125000"/>
                                          </p:val>
                                        </p:tav>
                                      </p:tavLst>
                                    </p:anim>
                                    <p:animEffect transition="out" filter="wipe(right)">
                                      <p:cBhvr>
                                        <p:cTn id="31" dur="800"/>
                                        <p:tgtEl>
                                          <p:spTgt spid="10"/>
                                        </p:tgtEl>
                                      </p:cBhvr>
                                    </p:animEffect>
                                    <p:set>
                                      <p:cBhvr>
                                        <p:cTn id="32" dur="1" fill="hold">
                                          <p:stCondLst>
                                            <p:cond delay="799"/>
                                          </p:stCondLst>
                                        </p:cTn>
                                        <p:tgtEl>
                                          <p:spTgt spid="10"/>
                                        </p:tgtEl>
                                        <p:attrNameLst>
                                          <p:attrName>style.visibility</p:attrName>
                                        </p:attrNameLst>
                                      </p:cBhvr>
                                      <p:to>
                                        <p:strVal val="hidden"/>
                                      </p:to>
                                    </p:set>
                                  </p:childTnLst>
                                </p:cTn>
                              </p:par>
                              <p:par>
                                <p:cTn id="33" presetID="12" presetClass="exit" presetSubtype="2" fill="hold" grpId="1" nodeType="withEffect">
                                  <p:stCondLst>
                                    <p:cond delay="300"/>
                                  </p:stCondLst>
                                  <p:childTnLst>
                                    <p:anim calcmode="lin" valueType="num">
                                      <p:cBhvr additive="base">
                                        <p:cTn id="34" dur="900"/>
                                        <p:tgtEl>
                                          <p:spTgt spid="8"/>
                                        </p:tgtEl>
                                        <p:attrNameLst>
                                          <p:attrName>ppt_x</p:attrName>
                                        </p:attrNameLst>
                                      </p:cBhvr>
                                      <p:tavLst>
                                        <p:tav tm="0">
                                          <p:val>
                                            <p:strVal val="#ppt_x"/>
                                          </p:val>
                                        </p:tav>
                                        <p:tav tm="100000">
                                          <p:val>
                                            <p:strVal val="#ppt_x+#ppt_w*1.125000"/>
                                          </p:val>
                                        </p:tav>
                                      </p:tavLst>
                                    </p:anim>
                                    <p:animEffect transition="out" filter="wipe(right)">
                                      <p:cBhvr>
                                        <p:cTn id="35" dur="900"/>
                                        <p:tgtEl>
                                          <p:spTgt spid="8"/>
                                        </p:tgtEl>
                                      </p:cBhvr>
                                    </p:animEffect>
                                    <p:set>
                                      <p:cBhvr>
                                        <p:cTn id="36" dur="1" fill="hold">
                                          <p:stCondLst>
                                            <p:cond delay="899"/>
                                          </p:stCondLst>
                                        </p:cTn>
                                        <p:tgtEl>
                                          <p:spTgt spid="8"/>
                                        </p:tgtEl>
                                        <p:attrNameLst>
                                          <p:attrName>style.visibility</p:attrName>
                                        </p:attrNameLst>
                                      </p:cBhvr>
                                      <p:to>
                                        <p:strVal val="hidden"/>
                                      </p:to>
                                    </p:set>
                                  </p:childTnLst>
                                </p:cTn>
                              </p:par>
                              <p:par>
                                <p:cTn id="37" presetID="12" presetClass="exit" presetSubtype="2" fill="hold" grpId="1" nodeType="withEffect">
                                  <p:stCondLst>
                                    <p:cond delay="400"/>
                                  </p:stCondLst>
                                  <p:childTnLst>
                                    <p:anim calcmode="lin" valueType="num">
                                      <p:cBhvr additive="base">
                                        <p:cTn id="38" dur="1100"/>
                                        <p:tgtEl>
                                          <p:spTgt spid="9"/>
                                        </p:tgtEl>
                                        <p:attrNameLst>
                                          <p:attrName>ppt_x</p:attrName>
                                        </p:attrNameLst>
                                      </p:cBhvr>
                                      <p:tavLst>
                                        <p:tav tm="0">
                                          <p:val>
                                            <p:strVal val="#ppt_x"/>
                                          </p:val>
                                        </p:tav>
                                        <p:tav tm="100000">
                                          <p:val>
                                            <p:strVal val="#ppt_x+#ppt_w*1.125000"/>
                                          </p:val>
                                        </p:tav>
                                      </p:tavLst>
                                    </p:anim>
                                    <p:animEffect transition="out" filter="wipe(right)">
                                      <p:cBhvr>
                                        <p:cTn id="39" dur="1100"/>
                                        <p:tgtEl>
                                          <p:spTgt spid="9"/>
                                        </p:tgtEl>
                                      </p:cBhvr>
                                    </p:animEffect>
                                    <p:set>
                                      <p:cBhvr>
                                        <p:cTn id="40" dur="1" fill="hold">
                                          <p:stCondLst>
                                            <p:cond delay="1099"/>
                                          </p:stCondLst>
                                        </p:cTn>
                                        <p:tgtEl>
                                          <p:spTgt spid="9"/>
                                        </p:tgtEl>
                                        <p:attrNameLst>
                                          <p:attrName>style.visibility</p:attrName>
                                        </p:attrNameLst>
                                      </p:cBhvr>
                                      <p:to>
                                        <p:strVal val="hidden"/>
                                      </p:to>
                                    </p:set>
                                  </p:childTnLst>
                                </p:cTn>
                              </p:par>
                              <p:par>
                                <p:cTn id="41" presetID="12" presetClass="exit" presetSubtype="2" fill="hold" grpId="0" nodeType="withEffect">
                                  <p:stCondLst>
                                    <p:cond delay="1100"/>
                                  </p:stCondLst>
                                  <p:childTnLst>
                                    <p:anim calcmode="lin" valueType="num">
                                      <p:cBhvr additive="base">
                                        <p:cTn id="42" dur="1500"/>
                                        <p:tgtEl>
                                          <p:spTgt spid="4">
                                            <p:txEl>
                                              <p:pRg st="0" end="0"/>
                                            </p:txEl>
                                          </p:spTgt>
                                        </p:tgtEl>
                                        <p:attrNameLst>
                                          <p:attrName>ppt_x</p:attrName>
                                        </p:attrNameLst>
                                      </p:cBhvr>
                                      <p:tavLst>
                                        <p:tav tm="0">
                                          <p:val>
                                            <p:strVal val="#ppt_x"/>
                                          </p:val>
                                        </p:tav>
                                        <p:tav tm="100000">
                                          <p:val>
                                            <p:strVal val="#ppt_x+#ppt_w*1.125000"/>
                                          </p:val>
                                        </p:tav>
                                      </p:tavLst>
                                    </p:anim>
                                    <p:animEffect transition="out" filter="wipe(right)">
                                      <p:cBhvr>
                                        <p:cTn id="43" dur="1500"/>
                                        <p:tgtEl>
                                          <p:spTgt spid="4">
                                            <p:txEl>
                                              <p:pRg st="0" end="0"/>
                                            </p:txEl>
                                          </p:spTgt>
                                        </p:tgtEl>
                                      </p:cBhvr>
                                    </p:animEffect>
                                    <p:set>
                                      <p:cBhvr>
                                        <p:cTn id="44" dur="1" fill="hold">
                                          <p:stCondLst>
                                            <p:cond delay="1499"/>
                                          </p:stCondLst>
                                        </p:cTn>
                                        <p:tgtEl>
                                          <p:spTgt spid="4">
                                            <p:txEl>
                                              <p:pRg st="0" end="0"/>
                                            </p:txEl>
                                          </p:spTgt>
                                        </p:tgtEl>
                                        <p:attrNameLst>
                                          <p:attrName>style.visibility</p:attrName>
                                        </p:attrNameLst>
                                      </p:cBhvr>
                                      <p:to>
                                        <p:strVal val="hidden"/>
                                      </p:to>
                                    </p:set>
                                  </p:childTnLst>
                                </p:cTn>
                              </p:par>
                              <p:par>
                                <p:cTn id="45" presetID="12" presetClass="exit" presetSubtype="2" fill="hold" grpId="0" nodeType="withEffect">
                                  <p:stCondLst>
                                    <p:cond delay="1100"/>
                                  </p:stCondLst>
                                  <p:childTnLst>
                                    <p:anim calcmode="lin" valueType="num">
                                      <p:cBhvr additive="base">
                                        <p:cTn id="46" dur="1500"/>
                                        <p:tgtEl>
                                          <p:spTgt spid="4">
                                            <p:txEl>
                                              <p:pRg st="1" end="1"/>
                                            </p:txEl>
                                          </p:spTgt>
                                        </p:tgtEl>
                                        <p:attrNameLst>
                                          <p:attrName>ppt_x</p:attrName>
                                        </p:attrNameLst>
                                      </p:cBhvr>
                                      <p:tavLst>
                                        <p:tav tm="0">
                                          <p:val>
                                            <p:strVal val="#ppt_x"/>
                                          </p:val>
                                        </p:tav>
                                        <p:tav tm="100000">
                                          <p:val>
                                            <p:strVal val="#ppt_x+#ppt_w*1.125000"/>
                                          </p:val>
                                        </p:tav>
                                      </p:tavLst>
                                    </p:anim>
                                    <p:animEffect transition="out" filter="wipe(right)">
                                      <p:cBhvr>
                                        <p:cTn id="47" dur="1500"/>
                                        <p:tgtEl>
                                          <p:spTgt spid="4">
                                            <p:txEl>
                                              <p:pRg st="1" end="1"/>
                                            </p:txEl>
                                          </p:spTgt>
                                        </p:tgtEl>
                                      </p:cBhvr>
                                    </p:animEffect>
                                    <p:set>
                                      <p:cBhvr>
                                        <p:cTn id="48" dur="1" fill="hold">
                                          <p:stCondLst>
                                            <p:cond delay="1499"/>
                                          </p:stCondLst>
                                        </p:cTn>
                                        <p:tgtEl>
                                          <p:spTgt spid="4">
                                            <p:txEl>
                                              <p:pRg st="1" end="1"/>
                                            </p:txEl>
                                          </p:spTgt>
                                        </p:tgtEl>
                                        <p:attrNameLst>
                                          <p:attrName>style.visibility</p:attrName>
                                        </p:attrNameLst>
                                      </p:cBhvr>
                                      <p:to>
                                        <p:strVal val="hidden"/>
                                      </p:to>
                                    </p:set>
                                  </p:childTnLst>
                                </p:cTn>
                              </p:par>
                              <p:par>
                                <p:cTn id="49" presetID="12" presetClass="exit" presetSubtype="2" fill="hold" grpId="0" nodeType="withEffect">
                                  <p:stCondLst>
                                    <p:cond delay="1100"/>
                                  </p:stCondLst>
                                  <p:childTnLst>
                                    <p:anim calcmode="lin" valueType="num">
                                      <p:cBhvr additive="base">
                                        <p:cTn id="50" dur="1500"/>
                                        <p:tgtEl>
                                          <p:spTgt spid="4">
                                            <p:txEl>
                                              <p:pRg st="2" end="2"/>
                                            </p:txEl>
                                          </p:spTgt>
                                        </p:tgtEl>
                                        <p:attrNameLst>
                                          <p:attrName>ppt_x</p:attrName>
                                        </p:attrNameLst>
                                      </p:cBhvr>
                                      <p:tavLst>
                                        <p:tav tm="0">
                                          <p:val>
                                            <p:strVal val="#ppt_x"/>
                                          </p:val>
                                        </p:tav>
                                        <p:tav tm="100000">
                                          <p:val>
                                            <p:strVal val="#ppt_x+#ppt_w*1.125000"/>
                                          </p:val>
                                        </p:tav>
                                      </p:tavLst>
                                    </p:anim>
                                    <p:animEffect transition="out" filter="wipe(right)">
                                      <p:cBhvr>
                                        <p:cTn id="51" dur="1500"/>
                                        <p:tgtEl>
                                          <p:spTgt spid="4">
                                            <p:txEl>
                                              <p:pRg st="2" end="2"/>
                                            </p:txEl>
                                          </p:spTgt>
                                        </p:tgtEl>
                                      </p:cBhvr>
                                    </p:animEffect>
                                    <p:set>
                                      <p:cBhvr>
                                        <p:cTn id="52" dur="1" fill="hold">
                                          <p:stCondLst>
                                            <p:cond delay="1499"/>
                                          </p:stCondLst>
                                        </p:cTn>
                                        <p:tgtEl>
                                          <p:spTgt spid="4">
                                            <p:txEl>
                                              <p:pRg st="2" end="2"/>
                                            </p:txEl>
                                          </p:spTgt>
                                        </p:tgtEl>
                                        <p:attrNameLst>
                                          <p:attrName>style.visibility</p:attrName>
                                        </p:attrNameLst>
                                      </p:cBhvr>
                                      <p:to>
                                        <p:strVal val="hidden"/>
                                      </p:to>
                                    </p:set>
                                  </p:childTnLst>
                                </p:cTn>
                              </p:par>
                              <p:par>
                                <p:cTn id="53" presetID="12" presetClass="exit" presetSubtype="2" fill="hold" grpId="0" nodeType="withEffect">
                                  <p:stCondLst>
                                    <p:cond delay="1100"/>
                                  </p:stCondLst>
                                  <p:childTnLst>
                                    <p:anim calcmode="lin" valueType="num">
                                      <p:cBhvr additive="base">
                                        <p:cTn id="54" dur="1500"/>
                                        <p:tgtEl>
                                          <p:spTgt spid="4">
                                            <p:txEl>
                                              <p:pRg st="3" end="3"/>
                                            </p:txEl>
                                          </p:spTgt>
                                        </p:tgtEl>
                                        <p:attrNameLst>
                                          <p:attrName>ppt_x</p:attrName>
                                        </p:attrNameLst>
                                      </p:cBhvr>
                                      <p:tavLst>
                                        <p:tav tm="0">
                                          <p:val>
                                            <p:strVal val="#ppt_x"/>
                                          </p:val>
                                        </p:tav>
                                        <p:tav tm="100000">
                                          <p:val>
                                            <p:strVal val="#ppt_x+#ppt_w*1.125000"/>
                                          </p:val>
                                        </p:tav>
                                      </p:tavLst>
                                    </p:anim>
                                    <p:animEffect transition="out" filter="wipe(right)">
                                      <p:cBhvr>
                                        <p:cTn id="55" dur="1500"/>
                                        <p:tgtEl>
                                          <p:spTgt spid="4">
                                            <p:txEl>
                                              <p:pRg st="3" end="3"/>
                                            </p:txEl>
                                          </p:spTgt>
                                        </p:tgtEl>
                                      </p:cBhvr>
                                    </p:animEffect>
                                    <p:set>
                                      <p:cBhvr>
                                        <p:cTn id="56" dur="1" fill="hold">
                                          <p:stCondLst>
                                            <p:cond delay="1499"/>
                                          </p:stCondLst>
                                        </p:cTn>
                                        <p:tgtEl>
                                          <p:spTgt spid="4">
                                            <p:txEl>
                                              <p:pRg st="3" end="3"/>
                                            </p:txEl>
                                          </p:spTgt>
                                        </p:tgtEl>
                                        <p:attrNameLst>
                                          <p:attrName>style.visibility</p:attrName>
                                        </p:attrNameLst>
                                      </p:cBhvr>
                                      <p:to>
                                        <p:strVal val="hidden"/>
                                      </p:to>
                                    </p:set>
                                  </p:childTnLst>
                                </p:cTn>
                              </p:par>
                              <p:par>
                                <p:cTn id="57" presetID="12" presetClass="exit" presetSubtype="2" fill="hold" grpId="0" nodeType="withEffect">
                                  <p:stCondLst>
                                    <p:cond delay="1100"/>
                                  </p:stCondLst>
                                  <p:childTnLst>
                                    <p:anim calcmode="lin" valueType="num">
                                      <p:cBhvr additive="base">
                                        <p:cTn id="58" dur="1500"/>
                                        <p:tgtEl>
                                          <p:spTgt spid="4">
                                            <p:txEl>
                                              <p:pRg st="4" end="4"/>
                                            </p:txEl>
                                          </p:spTgt>
                                        </p:tgtEl>
                                        <p:attrNameLst>
                                          <p:attrName>ppt_x</p:attrName>
                                        </p:attrNameLst>
                                      </p:cBhvr>
                                      <p:tavLst>
                                        <p:tav tm="0">
                                          <p:val>
                                            <p:strVal val="#ppt_x"/>
                                          </p:val>
                                        </p:tav>
                                        <p:tav tm="100000">
                                          <p:val>
                                            <p:strVal val="#ppt_x+#ppt_w*1.125000"/>
                                          </p:val>
                                        </p:tav>
                                      </p:tavLst>
                                    </p:anim>
                                    <p:animEffect transition="out" filter="wipe(right)">
                                      <p:cBhvr>
                                        <p:cTn id="59" dur="1500"/>
                                        <p:tgtEl>
                                          <p:spTgt spid="4">
                                            <p:txEl>
                                              <p:pRg st="4" end="4"/>
                                            </p:txEl>
                                          </p:spTgt>
                                        </p:tgtEl>
                                      </p:cBhvr>
                                    </p:animEffect>
                                    <p:set>
                                      <p:cBhvr>
                                        <p:cTn id="60" dur="1" fill="hold">
                                          <p:stCondLst>
                                            <p:cond delay="1499"/>
                                          </p:stCondLst>
                                        </p:cTn>
                                        <p:tgtEl>
                                          <p:spTgt spid="4">
                                            <p:txEl>
                                              <p:pRg st="4" end="4"/>
                                            </p:txEl>
                                          </p:spTgt>
                                        </p:tgtEl>
                                        <p:attrNameLst>
                                          <p:attrName>style.visibility</p:attrName>
                                        </p:attrNameLst>
                                      </p:cBhvr>
                                      <p:to>
                                        <p:strVal val="hidden"/>
                                      </p:to>
                                    </p:set>
                                  </p:childTnLst>
                                </p:cTn>
                              </p:par>
                              <p:par>
                                <p:cTn id="61" presetID="12" presetClass="exit" presetSubtype="2" fill="hold" grpId="0" nodeType="withEffect">
                                  <p:stCondLst>
                                    <p:cond delay="1100"/>
                                  </p:stCondLst>
                                  <p:childTnLst>
                                    <p:anim calcmode="lin" valueType="num">
                                      <p:cBhvr additive="base">
                                        <p:cTn id="62" dur="1500"/>
                                        <p:tgtEl>
                                          <p:spTgt spid="4">
                                            <p:txEl>
                                              <p:pRg st="5" end="5"/>
                                            </p:txEl>
                                          </p:spTgt>
                                        </p:tgtEl>
                                        <p:attrNameLst>
                                          <p:attrName>ppt_x</p:attrName>
                                        </p:attrNameLst>
                                      </p:cBhvr>
                                      <p:tavLst>
                                        <p:tav tm="0">
                                          <p:val>
                                            <p:strVal val="#ppt_x"/>
                                          </p:val>
                                        </p:tav>
                                        <p:tav tm="100000">
                                          <p:val>
                                            <p:strVal val="#ppt_x+#ppt_w*1.125000"/>
                                          </p:val>
                                        </p:tav>
                                      </p:tavLst>
                                    </p:anim>
                                    <p:animEffect transition="out" filter="wipe(right)">
                                      <p:cBhvr>
                                        <p:cTn id="63" dur="1500"/>
                                        <p:tgtEl>
                                          <p:spTgt spid="4">
                                            <p:txEl>
                                              <p:pRg st="5" end="5"/>
                                            </p:txEl>
                                          </p:spTgt>
                                        </p:tgtEl>
                                      </p:cBhvr>
                                    </p:animEffect>
                                    <p:set>
                                      <p:cBhvr>
                                        <p:cTn id="64" dur="1" fill="hold">
                                          <p:stCondLst>
                                            <p:cond delay="1499"/>
                                          </p:stCondLst>
                                        </p:cTn>
                                        <p:tgtEl>
                                          <p:spTgt spid="4">
                                            <p:txEl>
                                              <p:pRg st="5" end="5"/>
                                            </p:txEl>
                                          </p:spTgt>
                                        </p:tgtEl>
                                        <p:attrNameLst>
                                          <p:attrName>style.visibility</p:attrName>
                                        </p:attrNameLst>
                                      </p:cBhvr>
                                      <p:to>
                                        <p:strVal val="hidden"/>
                                      </p:to>
                                    </p:set>
                                  </p:childTnLst>
                                </p:cTn>
                              </p:par>
                              <p:par>
                                <p:cTn id="65" presetID="12" presetClass="exit" presetSubtype="2" fill="hold" grpId="0" nodeType="withEffect">
                                  <p:stCondLst>
                                    <p:cond delay="1100"/>
                                  </p:stCondLst>
                                  <p:childTnLst>
                                    <p:anim calcmode="lin" valueType="num">
                                      <p:cBhvr additive="base">
                                        <p:cTn id="66" dur="1500"/>
                                        <p:tgtEl>
                                          <p:spTgt spid="4">
                                            <p:txEl>
                                              <p:pRg st="6" end="6"/>
                                            </p:txEl>
                                          </p:spTgt>
                                        </p:tgtEl>
                                        <p:attrNameLst>
                                          <p:attrName>ppt_x</p:attrName>
                                        </p:attrNameLst>
                                      </p:cBhvr>
                                      <p:tavLst>
                                        <p:tav tm="0">
                                          <p:val>
                                            <p:strVal val="#ppt_x"/>
                                          </p:val>
                                        </p:tav>
                                        <p:tav tm="100000">
                                          <p:val>
                                            <p:strVal val="#ppt_x+#ppt_w*1.125000"/>
                                          </p:val>
                                        </p:tav>
                                      </p:tavLst>
                                    </p:anim>
                                    <p:animEffect transition="out" filter="wipe(right)">
                                      <p:cBhvr>
                                        <p:cTn id="67" dur="1500"/>
                                        <p:tgtEl>
                                          <p:spTgt spid="4">
                                            <p:txEl>
                                              <p:pRg st="6" end="6"/>
                                            </p:txEl>
                                          </p:spTgt>
                                        </p:tgtEl>
                                      </p:cBhvr>
                                    </p:animEffect>
                                    <p:set>
                                      <p:cBhvr>
                                        <p:cTn id="68" dur="1" fill="hold">
                                          <p:stCondLst>
                                            <p:cond delay="1499"/>
                                          </p:stCondLst>
                                        </p:cTn>
                                        <p:tgtEl>
                                          <p:spTgt spid="4">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8" grpId="1" animBg="1"/>
      <p:bldP spid="9" grpId="1" animBg="1"/>
      <p:bldP spid="10" grpId="1" animBg="1"/>
      <p:bldP spid="1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476342" y="1951228"/>
            <a:ext cx="6338112" cy="6384545"/>
          </a:xfrm>
          <a:custGeom>
            <a:avLst/>
            <a:gdLst/>
            <a:ahLst/>
            <a:cxnLst/>
            <a:rect l="l" t="t" r="r" b="b"/>
            <a:pathLst>
              <a:path w="6338112" h="6384545">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15956" y="3181350"/>
            <a:ext cx="8489114" cy="3924151"/>
          </a:xfrm>
          <a:prstGeom prst="rect">
            <a:avLst/>
          </a:prstGeom>
        </p:spPr>
        <p:txBody>
          <a:bodyPr lIns="0" tIns="0" rIns="0" bIns="0" rtlCol="0" anchor="t">
            <a:spAutoFit/>
          </a:bodyPr>
          <a:lstStyle/>
          <a:p>
            <a:pPr>
              <a:lnSpc>
                <a:spcPts val="10200"/>
              </a:lnSpc>
            </a:pPr>
            <a:r>
              <a:rPr lang="vi-VN" sz="8500" dirty="0">
                <a:solidFill>
                  <a:srgbClr val="F7B4A7"/>
                </a:solidFill>
                <a:latin typeface="Josefin Sans Bold"/>
              </a:rPr>
              <a:t>Phạm vi kiểm thử của hệ thống (SCOPE)</a:t>
            </a:r>
            <a:endParaRPr lang="en-US" sz="8500" dirty="0">
              <a:solidFill>
                <a:srgbClr val="F7B4A7"/>
              </a:solidFill>
              <a:latin typeface="Josefin Sans Bold"/>
            </a:endParaRP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grpId="1" nodeType="clickEffect">
                                  <p:stCondLst>
                                    <p:cond delay="0"/>
                                  </p:stCondLst>
                                  <p:childTnLst>
                                    <p:anim calcmode="lin" valueType="num">
                                      <p:cBhvr additive="base">
                                        <p:cTn id="18" dur="1000"/>
                                        <p:tgtEl>
                                          <p:spTgt spid="3"/>
                                        </p:tgtEl>
                                        <p:attrNameLst>
                                          <p:attrName>ppt_x</p:attrName>
                                        </p:attrNameLst>
                                      </p:cBhvr>
                                      <p:tavLst>
                                        <p:tav tm="0">
                                          <p:val>
                                            <p:strVal val="ppt_x"/>
                                          </p:val>
                                        </p:tav>
                                        <p:tav tm="100000">
                                          <p:val>
                                            <p:strVal val="ppt_x"/>
                                          </p:val>
                                        </p:tav>
                                      </p:tavLst>
                                    </p:anim>
                                    <p:anim calcmode="lin" valueType="num">
                                      <p:cBhvr additive="base">
                                        <p:cTn id="19" dur="1000"/>
                                        <p:tgtEl>
                                          <p:spTgt spid="3"/>
                                        </p:tgtEl>
                                        <p:attrNameLst>
                                          <p:attrName>ppt_y</p:attrName>
                                        </p:attrNameLst>
                                      </p:cBhvr>
                                      <p:tavLst>
                                        <p:tav tm="0">
                                          <p:val>
                                            <p:strVal val="ppt_y"/>
                                          </p:val>
                                        </p:tav>
                                        <p:tav tm="100000">
                                          <p:val>
                                            <p:strVal val="0-ppt_h/2"/>
                                          </p:val>
                                        </p:tav>
                                      </p:tavLst>
                                    </p:anim>
                                    <p:set>
                                      <p:cBhvr>
                                        <p:cTn id="20" dur="1" fill="hold">
                                          <p:stCondLst>
                                            <p:cond delay="999"/>
                                          </p:stCondLst>
                                        </p:cTn>
                                        <p:tgtEl>
                                          <p:spTgt spid="3"/>
                                        </p:tgtEl>
                                        <p:attrNameLst>
                                          <p:attrName>style.visibility</p:attrName>
                                        </p:attrNameLst>
                                      </p:cBhvr>
                                      <p:to>
                                        <p:strVal val="hidden"/>
                                      </p:to>
                                    </p:set>
                                  </p:childTnLst>
                                </p:cTn>
                              </p:par>
                              <p:par>
                                <p:cTn id="21" presetID="2" presetClass="exit" presetSubtype="1" fill="hold" grpId="1" nodeType="withEffect">
                                  <p:stCondLst>
                                    <p:cond delay="400"/>
                                  </p:stCondLst>
                                  <p:childTnLst>
                                    <p:anim calcmode="lin" valueType="num">
                                      <p:cBhvr additive="base">
                                        <p:cTn id="22" dur="1250"/>
                                        <p:tgtEl>
                                          <p:spTgt spid="2"/>
                                        </p:tgtEl>
                                        <p:attrNameLst>
                                          <p:attrName>ppt_x</p:attrName>
                                        </p:attrNameLst>
                                      </p:cBhvr>
                                      <p:tavLst>
                                        <p:tav tm="0">
                                          <p:val>
                                            <p:strVal val="ppt_x"/>
                                          </p:val>
                                        </p:tav>
                                        <p:tav tm="100000">
                                          <p:val>
                                            <p:strVal val="ppt_x"/>
                                          </p:val>
                                        </p:tav>
                                      </p:tavLst>
                                    </p:anim>
                                    <p:anim calcmode="lin" valueType="num">
                                      <p:cBhvr additive="base">
                                        <p:cTn id="23" dur="1250"/>
                                        <p:tgtEl>
                                          <p:spTgt spid="2"/>
                                        </p:tgtEl>
                                        <p:attrNameLst>
                                          <p:attrName>ppt_y</p:attrName>
                                        </p:attrNameLst>
                                      </p:cBhvr>
                                      <p:tavLst>
                                        <p:tav tm="0">
                                          <p:val>
                                            <p:strVal val="ppt_y"/>
                                          </p:val>
                                        </p:tav>
                                        <p:tav tm="100000">
                                          <p:val>
                                            <p:strVal val="0-ppt_h/2"/>
                                          </p:val>
                                        </p:tav>
                                      </p:tavLst>
                                    </p:anim>
                                    <p:set>
                                      <p:cBhvr>
                                        <p:cTn id="24" dur="1" fill="hold">
                                          <p:stCondLst>
                                            <p:cond delay="12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946160" y="967465"/>
            <a:ext cx="9569415" cy="2039597"/>
          </a:xfrm>
          <a:prstGeom prst="rect">
            <a:avLst/>
          </a:prstGeom>
        </p:spPr>
        <p:txBody>
          <a:bodyPr lIns="0" tIns="0" rIns="0" bIns="0" rtlCol="0" anchor="t">
            <a:spAutoFit/>
          </a:bodyPr>
          <a:lstStyle/>
          <a:p>
            <a:pPr>
              <a:lnSpc>
                <a:spcPts val="7694"/>
              </a:lnSpc>
            </a:pPr>
            <a:r>
              <a:rPr lang="vi-VN" sz="8099" spc="-80" dirty="0">
                <a:solidFill>
                  <a:srgbClr val="2B4B82"/>
                </a:solidFill>
                <a:latin typeface="Josefin Sans" panose="020B0604020202020204" charset="0"/>
              </a:rPr>
              <a:t>Phạm vi kiểm thử của hệ thống</a:t>
            </a:r>
            <a:endParaRPr lang="en-US" sz="8099" spc="-80" dirty="0">
              <a:solidFill>
                <a:srgbClr val="2B4B82"/>
              </a:solidFill>
              <a:latin typeface="Josefin Sans" panose="020B0604020202020204" charset="0"/>
            </a:endParaRPr>
          </a:p>
        </p:txBody>
      </p:sp>
      <p:sp>
        <p:nvSpPr>
          <p:cNvPr id="6" name="TextBox 6"/>
          <p:cNvSpPr txBox="1"/>
          <p:nvPr/>
        </p:nvSpPr>
        <p:spPr>
          <a:xfrm>
            <a:off x="6888435" y="4854709"/>
            <a:ext cx="4616439" cy="5232202"/>
          </a:xfrm>
          <a:prstGeom prst="rect">
            <a:avLst/>
          </a:prstGeom>
        </p:spPr>
        <p:txBody>
          <a:bodyPr wrap="square" lIns="0" tIns="0" rIns="0" bIns="0" rtlCol="0" anchor="t">
            <a:spAutoFit/>
          </a:bodyPr>
          <a:lstStyle/>
          <a:p>
            <a:pPr marL="457200" indent="-457200" algn="just">
              <a:lnSpc>
                <a:spcPts val="3359"/>
              </a:lnSpc>
              <a:buFont typeface="Arial" panose="020B0604020202020204" pitchFamily="34" charset="0"/>
              <a:buChar char="•"/>
            </a:pPr>
            <a:r>
              <a:rPr lang="vi-VN" sz="2400" b="1" dirty="0">
                <a:solidFill>
                  <a:srgbClr val="2B4B82"/>
                </a:solidFill>
                <a:latin typeface="Josefin Sans" panose="020B0604020202020204" charset="0"/>
              </a:rPr>
              <a:t>Tác vụ admin:</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tài khoản khách hàng</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danh mục sản phẩm</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sản phẩm </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Phân quyền truy cập</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đơn hàng</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trạng thái thanh toán</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trạng thái đơn hàng</a:t>
            </a:r>
            <a:endParaRPr lang="en-US" sz="2400" dirty="0">
              <a:solidFill>
                <a:srgbClr val="2B4B82"/>
              </a:solidFill>
              <a:latin typeface="Josefin Sans" panose="020B0604020202020204" charset="0"/>
            </a:endParaRPr>
          </a:p>
        </p:txBody>
      </p:sp>
      <p:sp>
        <p:nvSpPr>
          <p:cNvPr id="7" name="TextBox 7"/>
          <p:cNvSpPr txBox="1"/>
          <p:nvPr/>
        </p:nvSpPr>
        <p:spPr>
          <a:xfrm>
            <a:off x="12883428" y="4849946"/>
            <a:ext cx="4310914" cy="3488134"/>
          </a:xfrm>
          <a:prstGeom prst="rect">
            <a:avLst/>
          </a:prstGeom>
        </p:spPr>
        <p:txBody>
          <a:bodyPr lIns="0" tIns="0" rIns="0" bIns="0" rtlCol="0" anchor="t">
            <a:spAutoFit/>
          </a:bodyPr>
          <a:lstStyle/>
          <a:p>
            <a:pPr marL="457200" indent="-457200" algn="just">
              <a:lnSpc>
                <a:spcPts val="3359"/>
              </a:lnSpc>
              <a:buFont typeface="Arial" panose="020B0604020202020204" pitchFamily="34" charset="0"/>
              <a:buChar char="•"/>
            </a:pPr>
            <a:r>
              <a:rPr lang="vi-VN" sz="2400" b="1" dirty="0">
                <a:solidFill>
                  <a:srgbClr val="2B4B82"/>
                </a:solidFill>
                <a:latin typeface="Josefin Sans" panose="020B0604020202020204" charset="0"/>
              </a:rPr>
              <a:t>Tác vụ khác hàng:</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Yêu cầu hủy, đổi đơn hàng</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Đổi trả hàng</a:t>
            </a:r>
            <a:endParaRPr lang="vi-VN" sz="2400" b="1" dirty="0">
              <a:solidFill>
                <a:srgbClr val="2B4B82"/>
              </a:solidFill>
              <a:latin typeface="Josefin Sans" panose="020B0604020202020204" charset="0"/>
            </a:endParaRPr>
          </a:p>
          <a:p>
            <a:pPr marL="457200" indent="-457200" algn="just">
              <a:lnSpc>
                <a:spcPts val="3359"/>
              </a:lnSpc>
              <a:buFont typeface="Arial" panose="020B0604020202020204" pitchFamily="34" charset="0"/>
              <a:buChar char="•"/>
            </a:pPr>
            <a:r>
              <a:rPr lang="vi-VN" sz="2400" b="1" dirty="0">
                <a:solidFill>
                  <a:srgbClr val="2B4B82"/>
                </a:solidFill>
                <a:latin typeface="Josefin Sans" panose="020B0604020202020204" charset="0"/>
              </a:rPr>
              <a:t>Tác vụ admin:</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Thống kê doanh thu </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giao hàng</a:t>
            </a:r>
            <a:endParaRPr lang="vi-VN" sz="2400" b="1" dirty="0">
              <a:solidFill>
                <a:srgbClr val="2B4B82"/>
              </a:solidFill>
              <a:latin typeface="Josefin Sans" panose="020B0604020202020204" charset="0"/>
            </a:endParaRPr>
          </a:p>
          <a:p>
            <a:pPr algn="just">
              <a:lnSpc>
                <a:spcPts val="3359"/>
              </a:lnSpc>
            </a:pPr>
            <a:endParaRPr lang="vi-VN" sz="2400" b="1" dirty="0">
              <a:solidFill>
                <a:srgbClr val="2B4B82"/>
              </a:solidFill>
              <a:latin typeface="Josefin Sans" panose="020B0604020202020204" charset="0"/>
            </a:endParaRPr>
          </a:p>
        </p:txBody>
      </p:sp>
      <p:sp>
        <p:nvSpPr>
          <p:cNvPr id="8" name="TextBox 8"/>
          <p:cNvSpPr txBox="1"/>
          <p:nvPr/>
        </p:nvSpPr>
        <p:spPr>
          <a:xfrm>
            <a:off x="609600" y="4354880"/>
            <a:ext cx="4616438" cy="505908"/>
          </a:xfrm>
          <a:prstGeom prst="rect">
            <a:avLst/>
          </a:prstGeom>
        </p:spPr>
        <p:txBody>
          <a:bodyPr wrap="square" lIns="0" tIns="0" rIns="0" bIns="0" rtlCol="0" anchor="t">
            <a:spAutoFit/>
          </a:bodyPr>
          <a:lstStyle/>
          <a:p>
            <a:pPr>
              <a:lnSpc>
                <a:spcPts val="3920"/>
              </a:lnSpc>
            </a:pPr>
            <a:r>
              <a:rPr lang="vi-VN" sz="3400" dirty="0">
                <a:solidFill>
                  <a:srgbClr val="2B4B82"/>
                </a:solidFill>
                <a:latin typeface="Josefin Sans" panose="020B0604020202020204" charset="0"/>
              </a:rPr>
              <a:t>IN </a:t>
            </a:r>
            <a:r>
              <a:rPr lang="vi-VN" sz="3400" b="1" dirty="0">
                <a:solidFill>
                  <a:srgbClr val="2B4B82"/>
                </a:solidFill>
                <a:latin typeface="Josefin Sans" panose="020B0604020202020204" charset="0"/>
              </a:rPr>
              <a:t>S</a:t>
            </a:r>
            <a:r>
              <a:rPr lang="vi-VN" sz="3400" dirty="0">
                <a:solidFill>
                  <a:srgbClr val="2B4B82"/>
                </a:solidFill>
                <a:latin typeface="Josefin Sans" panose="020B0604020202020204" charset="0"/>
              </a:rPr>
              <a:t>COPE:</a:t>
            </a:r>
            <a:endParaRPr lang="en-US" sz="3400" dirty="0">
              <a:solidFill>
                <a:srgbClr val="2B4B82"/>
              </a:solidFill>
              <a:latin typeface="Josefin Sans" panose="020B0604020202020204" charset="0"/>
            </a:endParaRPr>
          </a:p>
        </p:txBody>
      </p:sp>
      <p:sp>
        <p:nvSpPr>
          <p:cNvPr id="9" name="TextBox 9"/>
          <p:cNvSpPr txBox="1"/>
          <p:nvPr/>
        </p:nvSpPr>
        <p:spPr>
          <a:xfrm>
            <a:off x="762000" y="4895849"/>
            <a:ext cx="4616440" cy="5232202"/>
          </a:xfrm>
          <a:prstGeom prst="rect">
            <a:avLst/>
          </a:prstGeom>
        </p:spPr>
        <p:txBody>
          <a:bodyPr wrap="square" lIns="0" tIns="0" rIns="0" bIns="0" rtlCol="0" anchor="t">
            <a:spAutoFit/>
          </a:bodyPr>
          <a:lstStyle/>
          <a:p>
            <a:pPr marL="457200" indent="-457200" algn="just">
              <a:lnSpc>
                <a:spcPts val="3359"/>
              </a:lnSpc>
              <a:buFont typeface="Arial" panose="020B0604020202020204" pitchFamily="34" charset="0"/>
              <a:buChar char="•"/>
            </a:pPr>
            <a:r>
              <a:rPr lang="vi-VN" sz="2400" b="1" dirty="0">
                <a:solidFill>
                  <a:srgbClr val="2B4B82"/>
                </a:solidFill>
                <a:latin typeface="Josefin Sans" panose="020B0604020202020204" charset="0"/>
              </a:rPr>
              <a:t>Tác vụ khách hàng:</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tài khoản</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Chọn danh mục sản phẩm</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sản phẩm phía người dùng</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giỏ hàng</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Đặt hàng</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Quản lý lịch sử đơn hàng</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Trang tin tức</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Xem liên hệ</a:t>
            </a:r>
          </a:p>
          <a:p>
            <a:pPr marL="914400" lvl="1" indent="-457200" algn="just">
              <a:lnSpc>
                <a:spcPts val="3359"/>
              </a:lnSpc>
              <a:buFont typeface="Courier New" panose="02070309020205020404" pitchFamily="49" charset="0"/>
              <a:buChar char="o"/>
            </a:pPr>
            <a:r>
              <a:rPr lang="vi-VN" sz="2400" dirty="0">
                <a:solidFill>
                  <a:srgbClr val="2B4B82"/>
                </a:solidFill>
                <a:latin typeface="Josefin Sans" panose="020B0604020202020204" charset="0"/>
              </a:rPr>
              <a:t>Xem trang thông tin khách hàng</a:t>
            </a:r>
            <a:endParaRPr lang="en-US" sz="2400" dirty="0">
              <a:solidFill>
                <a:srgbClr val="2B4B82"/>
              </a:solidFill>
              <a:latin typeface="Josefin Sans" panose="020B0604020202020204" charset="0"/>
            </a:endParaRPr>
          </a:p>
        </p:txBody>
      </p:sp>
      <p:sp>
        <p:nvSpPr>
          <p:cNvPr id="10" name="TextBox 10"/>
          <p:cNvSpPr txBox="1"/>
          <p:nvPr/>
        </p:nvSpPr>
        <p:spPr>
          <a:xfrm>
            <a:off x="6888435" y="4359643"/>
            <a:ext cx="4616439" cy="505908"/>
          </a:xfrm>
          <a:prstGeom prst="rect">
            <a:avLst/>
          </a:prstGeom>
        </p:spPr>
        <p:txBody>
          <a:bodyPr wrap="square" lIns="0" tIns="0" rIns="0" bIns="0" rtlCol="0" anchor="t">
            <a:spAutoFit/>
          </a:bodyPr>
          <a:lstStyle/>
          <a:p>
            <a:pPr>
              <a:lnSpc>
                <a:spcPts val="3920"/>
              </a:lnSpc>
            </a:pPr>
            <a:r>
              <a:rPr lang="vi-VN" sz="3400" dirty="0">
                <a:solidFill>
                  <a:srgbClr val="2B4B82"/>
                </a:solidFill>
                <a:latin typeface="Josefin Sans" panose="020B0604020202020204" charset="0"/>
              </a:rPr>
              <a:t>IN SCOPE:</a:t>
            </a:r>
            <a:endParaRPr lang="en-US" sz="3400" dirty="0">
              <a:solidFill>
                <a:srgbClr val="2B4B82"/>
              </a:solidFill>
              <a:latin typeface="Josefin Sans" panose="020B0604020202020204" charset="0"/>
            </a:endParaRPr>
          </a:p>
        </p:txBody>
      </p:sp>
      <p:sp>
        <p:nvSpPr>
          <p:cNvPr id="11" name="TextBox 11"/>
          <p:cNvSpPr txBox="1"/>
          <p:nvPr/>
        </p:nvSpPr>
        <p:spPr>
          <a:xfrm>
            <a:off x="12948385" y="4359643"/>
            <a:ext cx="4616438" cy="505908"/>
          </a:xfrm>
          <a:prstGeom prst="rect">
            <a:avLst/>
          </a:prstGeom>
        </p:spPr>
        <p:txBody>
          <a:bodyPr wrap="square" lIns="0" tIns="0" rIns="0" bIns="0" rtlCol="0" anchor="t">
            <a:spAutoFit/>
          </a:bodyPr>
          <a:lstStyle/>
          <a:p>
            <a:pPr>
              <a:lnSpc>
                <a:spcPts val="3920"/>
              </a:lnSpc>
            </a:pPr>
            <a:r>
              <a:rPr lang="vi-VN" sz="3400" dirty="0">
                <a:solidFill>
                  <a:srgbClr val="2B4B82"/>
                </a:solidFill>
                <a:latin typeface="Josefin Sans" panose="020B0604020202020204" charset="0"/>
              </a:rPr>
              <a:t>OutScope:</a:t>
            </a:r>
            <a:endParaRPr lang="en-US" sz="3400" dirty="0">
              <a:solidFill>
                <a:srgbClr val="2B4B82"/>
              </a:solidFill>
              <a:latin typeface="Josefin Sans" panose="020B0604020202020204" charset="0"/>
            </a:endParaRPr>
          </a:p>
        </p:txBody>
      </p:sp>
      <p:sp>
        <p:nvSpPr>
          <p:cNvPr id="12" name="Freeform 5">
            <a:extLst>
              <a:ext uri="{FF2B5EF4-FFF2-40B4-BE49-F238E27FC236}">
                <a16:creationId xmlns:a16="http://schemas.microsoft.com/office/drawing/2014/main" id="{887118F2-CBDB-5FF3-B8FA-4A1FA34AD62E}"/>
              </a:ext>
            </a:extLst>
          </p:cNvPr>
          <p:cNvSpPr/>
          <p:nvPr/>
        </p:nvSpPr>
        <p:spPr>
          <a:xfrm>
            <a:off x="11509637" y="-1961394"/>
            <a:ext cx="5768712" cy="5857717"/>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Josefin Sans"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4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par>
                                <p:cTn id="8" presetID="22" presetClass="entr" presetSubtype="4" fill="hold" grpId="0" nodeType="withEffect">
                                  <p:stCondLst>
                                    <p:cond delay="11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18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down)">
                                      <p:cBhvr>
                                        <p:cTn id="13" dur="500"/>
                                        <p:tgtEl>
                                          <p:spTgt spid="10">
                                            <p:txEl>
                                              <p:pRg st="0" end="0"/>
                                            </p:txEl>
                                          </p:spTgt>
                                        </p:tgtEl>
                                      </p:cBhvr>
                                    </p:animEffect>
                                  </p:childTnLst>
                                </p:cTn>
                              </p:par>
                              <p:par>
                                <p:cTn id="14" presetID="22" presetClass="entr" presetSubtype="4" fill="hold" grpId="0" nodeType="withEffect">
                                  <p:stCondLst>
                                    <p:cond delay="140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1000"/>
                                        <p:tgtEl>
                                          <p:spTgt spid="12"/>
                                        </p:tgtEl>
                                      </p:cBhvr>
                                    </p:animEffect>
                                  </p:childTnLst>
                                </p:cTn>
                              </p:par>
                              <p:par>
                                <p:cTn id="17" presetID="22" presetClass="entr" presetSubtype="4" fill="hold" nodeType="withEffect">
                                  <p:stCondLst>
                                    <p:cond delay="20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down)">
                                      <p:cBhvr>
                                        <p:cTn id="19" dur="500"/>
                                        <p:tgtEl>
                                          <p:spTgt spid="11">
                                            <p:txEl>
                                              <p:pRg st="0" end="0"/>
                                            </p:txEl>
                                          </p:spTgt>
                                        </p:tgtEl>
                                      </p:cBhvr>
                                    </p:animEffect>
                                  </p:childTnLst>
                                </p:cTn>
                              </p:par>
                              <p:par>
                                <p:cTn id="20" presetID="22" presetClass="entr" presetSubtype="4" fill="hold" grpId="0" nodeType="withEffect">
                                  <p:stCondLst>
                                    <p:cond delay="240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270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nodeType="withEffect">
                                  <p:stCondLst>
                                    <p:cond delay="3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wipe(down)">
                                      <p:cBhvr>
                                        <p:cTn id="28" dur="500"/>
                                        <p:tgtEl>
                                          <p:spTgt spid="7">
                                            <p:txEl>
                                              <p:pRg st="0" end="0"/>
                                            </p:txEl>
                                          </p:spTgt>
                                        </p:tgtEl>
                                      </p:cBhvr>
                                    </p:animEffect>
                                  </p:childTnLst>
                                </p:cTn>
                              </p:par>
                              <p:par>
                                <p:cTn id="29" presetID="22" presetClass="entr" presetSubtype="4" fill="hold" nodeType="withEffect">
                                  <p:stCondLst>
                                    <p:cond delay="320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wipe(down)">
                                      <p:cBhvr>
                                        <p:cTn id="31" dur="500"/>
                                        <p:tgtEl>
                                          <p:spTgt spid="7">
                                            <p:txEl>
                                              <p:pRg st="1" end="1"/>
                                            </p:txEl>
                                          </p:spTgt>
                                        </p:tgtEl>
                                      </p:cBhvr>
                                    </p:animEffect>
                                  </p:childTnLst>
                                </p:cTn>
                              </p:par>
                              <p:par>
                                <p:cTn id="32" presetID="22" presetClass="entr" presetSubtype="4" fill="hold" nodeType="withEffect">
                                  <p:stCondLst>
                                    <p:cond delay="320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wipe(down)">
                                      <p:cBhvr>
                                        <p:cTn id="34" dur="500"/>
                                        <p:tgtEl>
                                          <p:spTgt spid="7">
                                            <p:txEl>
                                              <p:pRg st="2" end="2"/>
                                            </p:txEl>
                                          </p:spTgt>
                                        </p:tgtEl>
                                      </p:cBhvr>
                                    </p:animEffect>
                                  </p:childTnLst>
                                </p:cTn>
                              </p:par>
                              <p:par>
                                <p:cTn id="35" presetID="22" presetClass="entr" presetSubtype="4" fill="hold" nodeType="withEffect">
                                  <p:stCondLst>
                                    <p:cond delay="320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wipe(down)">
                                      <p:cBhvr>
                                        <p:cTn id="37" dur="500"/>
                                        <p:tgtEl>
                                          <p:spTgt spid="7">
                                            <p:txEl>
                                              <p:pRg st="3" end="3"/>
                                            </p:txEl>
                                          </p:spTgt>
                                        </p:tgtEl>
                                      </p:cBhvr>
                                    </p:animEffect>
                                  </p:childTnLst>
                                </p:cTn>
                              </p:par>
                              <p:par>
                                <p:cTn id="38" presetID="22" presetClass="entr" presetSubtype="4" fill="hold" nodeType="withEffect">
                                  <p:stCondLst>
                                    <p:cond delay="3200"/>
                                  </p:stCondLst>
                                  <p:childTnLst>
                                    <p:set>
                                      <p:cBhvr>
                                        <p:cTn id="39" dur="1" fill="hold">
                                          <p:stCondLst>
                                            <p:cond delay="0"/>
                                          </p:stCondLst>
                                        </p:cTn>
                                        <p:tgtEl>
                                          <p:spTgt spid="7">
                                            <p:txEl>
                                              <p:pRg st="4" end="4"/>
                                            </p:txEl>
                                          </p:spTgt>
                                        </p:tgtEl>
                                        <p:attrNameLst>
                                          <p:attrName>style.visibility</p:attrName>
                                        </p:attrNameLst>
                                      </p:cBhvr>
                                      <p:to>
                                        <p:strVal val="visible"/>
                                      </p:to>
                                    </p:set>
                                    <p:animEffect transition="in" filter="wipe(down)">
                                      <p:cBhvr>
                                        <p:cTn id="40" dur="500"/>
                                        <p:tgtEl>
                                          <p:spTgt spid="7">
                                            <p:txEl>
                                              <p:pRg st="4" end="4"/>
                                            </p:txEl>
                                          </p:spTgt>
                                        </p:tgtEl>
                                      </p:cBhvr>
                                    </p:animEffect>
                                  </p:childTnLst>
                                </p:cTn>
                              </p:par>
                              <p:par>
                                <p:cTn id="41" presetID="22" presetClass="entr" presetSubtype="4" fill="hold" nodeType="withEffect">
                                  <p:stCondLst>
                                    <p:cond delay="3200"/>
                                  </p:stCondLst>
                                  <p:childTnLst>
                                    <p:set>
                                      <p:cBhvr>
                                        <p:cTn id="42" dur="1" fill="hold">
                                          <p:stCondLst>
                                            <p:cond delay="0"/>
                                          </p:stCondLst>
                                        </p:cTn>
                                        <p:tgtEl>
                                          <p:spTgt spid="7">
                                            <p:txEl>
                                              <p:pRg st="5" end="5"/>
                                            </p:txEl>
                                          </p:spTgt>
                                        </p:tgtEl>
                                        <p:attrNameLst>
                                          <p:attrName>style.visibility</p:attrName>
                                        </p:attrNameLst>
                                      </p:cBhvr>
                                      <p:to>
                                        <p:strVal val="visible"/>
                                      </p:to>
                                    </p:set>
                                    <p:animEffect transition="in" filter="wipe(down)">
                                      <p:cBhvr>
                                        <p:cTn id="43" dur="500"/>
                                        <p:tgtEl>
                                          <p:spTgt spid="7">
                                            <p:txEl>
                                              <p:pRg st="5" end="5"/>
                                            </p:txEl>
                                          </p:spTgt>
                                        </p:tgtEl>
                                      </p:cBhvr>
                                    </p:animEffect>
                                  </p:childTnLst>
                                </p:cTn>
                              </p:par>
                              <p:par>
                                <p:cTn id="44" presetID="22" presetClass="exit" presetSubtype="4" fill="hold" grpId="0" nodeType="withEffect">
                                  <p:stCondLst>
                                    <p:cond delay="600"/>
                                  </p:stCondLst>
                                  <p:childTnLst>
                                    <p:animEffect transition="out" filter="wipe(down)">
                                      <p:cBhvr>
                                        <p:cTn id="45" dur="500"/>
                                        <p:tgtEl>
                                          <p:spTgt spid="8">
                                            <p:txEl>
                                              <p:pRg st="0" end="0"/>
                                            </p:txEl>
                                          </p:spTgt>
                                        </p:tgtEl>
                                      </p:cBhvr>
                                    </p:animEffect>
                                    <p:set>
                                      <p:cBhvr>
                                        <p:cTn id="46" dur="1" fill="hold">
                                          <p:stCondLst>
                                            <p:cond delay="499"/>
                                          </p:stCondLst>
                                        </p:cTn>
                                        <p:tgtEl>
                                          <p:spTgt spid="8">
                                            <p:txEl>
                                              <p:pRg st="0" end="0"/>
                                            </p:txEl>
                                          </p:spTgt>
                                        </p:tgtEl>
                                        <p:attrNameLst>
                                          <p:attrName>style.visibility</p:attrName>
                                        </p:attrNameLst>
                                      </p:cBhvr>
                                      <p:to>
                                        <p:strVal val="hidden"/>
                                      </p:to>
                                    </p:set>
                                  </p:childTnLst>
                                </p:cTn>
                              </p:par>
                              <p:par>
                                <p:cTn id="47" presetID="22" presetClass="exit" presetSubtype="4" fill="hold" grpId="0" nodeType="withEffect">
                                  <p:stCondLst>
                                    <p:cond delay="800"/>
                                  </p:stCondLst>
                                  <p:childTnLst>
                                    <p:animEffect transition="out" filter="wipe(down)">
                                      <p:cBhvr>
                                        <p:cTn id="48" dur="500"/>
                                        <p:tgtEl>
                                          <p:spTgt spid="10">
                                            <p:txEl>
                                              <p:pRg st="0" end="0"/>
                                            </p:txEl>
                                          </p:spTgt>
                                        </p:tgtEl>
                                      </p:cBhvr>
                                    </p:animEffect>
                                    <p:set>
                                      <p:cBhvr>
                                        <p:cTn id="49" dur="1" fill="hold">
                                          <p:stCondLst>
                                            <p:cond delay="499"/>
                                          </p:stCondLst>
                                        </p:cTn>
                                        <p:tgtEl>
                                          <p:spTgt spid="10">
                                            <p:txEl>
                                              <p:pRg st="0" end="0"/>
                                            </p:txEl>
                                          </p:spTgt>
                                        </p:tgtEl>
                                        <p:attrNameLst>
                                          <p:attrName>style.visibility</p:attrName>
                                        </p:attrNameLst>
                                      </p:cBhvr>
                                      <p:to>
                                        <p:strVal val="hidden"/>
                                      </p:to>
                                    </p:set>
                                  </p:childTnLst>
                                </p:cTn>
                              </p:par>
                              <p:par>
                                <p:cTn id="50" presetID="22" presetClass="exit" presetSubtype="4" fill="hold" grpId="0" nodeType="withEffect">
                                  <p:stCondLst>
                                    <p:cond delay="1100"/>
                                  </p:stCondLst>
                                  <p:childTnLst>
                                    <p:animEffect transition="out" filter="wipe(down)">
                                      <p:cBhvr>
                                        <p:cTn id="51" dur="500"/>
                                        <p:tgtEl>
                                          <p:spTgt spid="11">
                                            <p:txEl>
                                              <p:pRg st="0" end="0"/>
                                            </p:txEl>
                                          </p:spTgt>
                                        </p:tgtEl>
                                      </p:cBhvr>
                                    </p:animEffect>
                                    <p:set>
                                      <p:cBhvr>
                                        <p:cTn id="52" dur="1" fill="hold">
                                          <p:stCondLst>
                                            <p:cond delay="499"/>
                                          </p:stCondLst>
                                        </p:cTn>
                                        <p:tgtEl>
                                          <p:spTgt spid="11">
                                            <p:txEl>
                                              <p:pRg st="0" end="0"/>
                                            </p:txEl>
                                          </p:spTgt>
                                        </p:tgtEl>
                                        <p:attrNameLst>
                                          <p:attrName>style.visibility</p:attrName>
                                        </p:attrNameLst>
                                      </p:cBhvr>
                                      <p:to>
                                        <p:strVal val="hidden"/>
                                      </p:to>
                                    </p:set>
                                  </p:childTnLst>
                                </p:cTn>
                              </p:par>
                              <p:par>
                                <p:cTn id="53" presetID="22" presetClass="exit" presetSubtype="4" fill="hold" grpId="1" nodeType="withEffect">
                                  <p:stCondLst>
                                    <p:cond delay="1300"/>
                                  </p:stCondLst>
                                  <p:childTnLst>
                                    <p:animEffect transition="out" filter="wipe(down)">
                                      <p:cBhvr>
                                        <p:cTn id="54" dur="500"/>
                                        <p:tgtEl>
                                          <p:spTgt spid="9"/>
                                        </p:tgtEl>
                                      </p:cBhvr>
                                    </p:animEffect>
                                    <p:set>
                                      <p:cBhvr>
                                        <p:cTn id="55" dur="1" fill="hold">
                                          <p:stCondLst>
                                            <p:cond delay="499"/>
                                          </p:stCondLst>
                                        </p:cTn>
                                        <p:tgtEl>
                                          <p:spTgt spid="9"/>
                                        </p:tgtEl>
                                        <p:attrNameLst>
                                          <p:attrName>style.visibility</p:attrName>
                                        </p:attrNameLst>
                                      </p:cBhvr>
                                      <p:to>
                                        <p:strVal val="hidden"/>
                                      </p:to>
                                    </p:set>
                                  </p:childTnLst>
                                </p:cTn>
                              </p:par>
                              <p:par>
                                <p:cTn id="56" presetID="22" presetClass="exit" presetSubtype="4" fill="hold" grpId="1" nodeType="withEffect">
                                  <p:stCondLst>
                                    <p:cond delay="1500"/>
                                  </p:stCondLst>
                                  <p:childTnLst>
                                    <p:animEffect transition="out" filter="wipe(down)">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par>
                                <p:cTn id="59" presetID="22" presetClass="exit" presetSubtype="4" fill="hold" grpId="0" nodeType="withEffect">
                                  <p:stCondLst>
                                    <p:cond delay="1800"/>
                                  </p:stCondLst>
                                  <p:childTnLst>
                                    <p:animEffect transition="out" filter="wipe(down)">
                                      <p:cBhvr>
                                        <p:cTn id="60" dur="500"/>
                                        <p:tgtEl>
                                          <p:spTgt spid="7">
                                            <p:txEl>
                                              <p:pRg st="0" end="0"/>
                                            </p:txEl>
                                          </p:spTgt>
                                        </p:tgtEl>
                                      </p:cBhvr>
                                    </p:animEffect>
                                    <p:set>
                                      <p:cBhvr>
                                        <p:cTn id="61" dur="1" fill="hold">
                                          <p:stCondLst>
                                            <p:cond delay="499"/>
                                          </p:stCondLst>
                                        </p:cTn>
                                        <p:tgtEl>
                                          <p:spTgt spid="7">
                                            <p:txEl>
                                              <p:pRg st="0" end="0"/>
                                            </p:txEl>
                                          </p:spTgt>
                                        </p:tgtEl>
                                        <p:attrNameLst>
                                          <p:attrName>style.visibility</p:attrName>
                                        </p:attrNameLst>
                                      </p:cBhvr>
                                      <p:to>
                                        <p:strVal val="hidden"/>
                                      </p:to>
                                    </p:set>
                                  </p:childTnLst>
                                </p:cTn>
                              </p:par>
                              <p:par>
                                <p:cTn id="62" presetID="22" presetClass="exit" presetSubtype="4" fill="hold" grpId="0" nodeType="withEffect">
                                  <p:stCondLst>
                                    <p:cond delay="1800"/>
                                  </p:stCondLst>
                                  <p:childTnLst>
                                    <p:animEffect transition="out" filter="wipe(down)">
                                      <p:cBhvr>
                                        <p:cTn id="63" dur="500"/>
                                        <p:tgtEl>
                                          <p:spTgt spid="7">
                                            <p:txEl>
                                              <p:pRg st="1" end="1"/>
                                            </p:txEl>
                                          </p:spTgt>
                                        </p:tgtEl>
                                      </p:cBhvr>
                                    </p:animEffect>
                                    <p:set>
                                      <p:cBhvr>
                                        <p:cTn id="64" dur="1" fill="hold">
                                          <p:stCondLst>
                                            <p:cond delay="499"/>
                                          </p:stCondLst>
                                        </p:cTn>
                                        <p:tgtEl>
                                          <p:spTgt spid="7">
                                            <p:txEl>
                                              <p:pRg st="1" end="1"/>
                                            </p:txEl>
                                          </p:spTgt>
                                        </p:tgtEl>
                                        <p:attrNameLst>
                                          <p:attrName>style.visibility</p:attrName>
                                        </p:attrNameLst>
                                      </p:cBhvr>
                                      <p:to>
                                        <p:strVal val="hidden"/>
                                      </p:to>
                                    </p:set>
                                  </p:childTnLst>
                                </p:cTn>
                              </p:par>
                              <p:par>
                                <p:cTn id="65" presetID="22" presetClass="exit" presetSubtype="4" fill="hold" grpId="0" nodeType="withEffect">
                                  <p:stCondLst>
                                    <p:cond delay="1800"/>
                                  </p:stCondLst>
                                  <p:childTnLst>
                                    <p:animEffect transition="out" filter="wipe(down)">
                                      <p:cBhvr>
                                        <p:cTn id="66" dur="500"/>
                                        <p:tgtEl>
                                          <p:spTgt spid="7">
                                            <p:txEl>
                                              <p:pRg st="2" end="2"/>
                                            </p:txEl>
                                          </p:spTgt>
                                        </p:tgtEl>
                                      </p:cBhvr>
                                    </p:animEffect>
                                    <p:set>
                                      <p:cBhvr>
                                        <p:cTn id="67" dur="1" fill="hold">
                                          <p:stCondLst>
                                            <p:cond delay="499"/>
                                          </p:stCondLst>
                                        </p:cTn>
                                        <p:tgtEl>
                                          <p:spTgt spid="7">
                                            <p:txEl>
                                              <p:pRg st="2" end="2"/>
                                            </p:txEl>
                                          </p:spTgt>
                                        </p:tgtEl>
                                        <p:attrNameLst>
                                          <p:attrName>style.visibility</p:attrName>
                                        </p:attrNameLst>
                                      </p:cBhvr>
                                      <p:to>
                                        <p:strVal val="hidden"/>
                                      </p:to>
                                    </p:set>
                                  </p:childTnLst>
                                </p:cTn>
                              </p:par>
                              <p:par>
                                <p:cTn id="68" presetID="22" presetClass="exit" presetSubtype="4" fill="hold" grpId="0" nodeType="withEffect">
                                  <p:stCondLst>
                                    <p:cond delay="1800"/>
                                  </p:stCondLst>
                                  <p:childTnLst>
                                    <p:animEffect transition="out" filter="wipe(down)">
                                      <p:cBhvr>
                                        <p:cTn id="69" dur="500"/>
                                        <p:tgtEl>
                                          <p:spTgt spid="7">
                                            <p:txEl>
                                              <p:pRg st="3" end="3"/>
                                            </p:txEl>
                                          </p:spTgt>
                                        </p:tgtEl>
                                      </p:cBhvr>
                                    </p:animEffect>
                                    <p:set>
                                      <p:cBhvr>
                                        <p:cTn id="70" dur="1" fill="hold">
                                          <p:stCondLst>
                                            <p:cond delay="499"/>
                                          </p:stCondLst>
                                        </p:cTn>
                                        <p:tgtEl>
                                          <p:spTgt spid="7">
                                            <p:txEl>
                                              <p:pRg st="3" end="3"/>
                                            </p:txEl>
                                          </p:spTgt>
                                        </p:tgtEl>
                                        <p:attrNameLst>
                                          <p:attrName>style.visibility</p:attrName>
                                        </p:attrNameLst>
                                      </p:cBhvr>
                                      <p:to>
                                        <p:strVal val="hidden"/>
                                      </p:to>
                                    </p:set>
                                  </p:childTnLst>
                                </p:cTn>
                              </p:par>
                              <p:par>
                                <p:cTn id="71" presetID="22" presetClass="exit" presetSubtype="4" fill="hold" grpId="0" nodeType="withEffect">
                                  <p:stCondLst>
                                    <p:cond delay="1800"/>
                                  </p:stCondLst>
                                  <p:childTnLst>
                                    <p:animEffect transition="out" filter="wipe(down)">
                                      <p:cBhvr>
                                        <p:cTn id="72" dur="500"/>
                                        <p:tgtEl>
                                          <p:spTgt spid="7">
                                            <p:txEl>
                                              <p:pRg st="4" end="4"/>
                                            </p:txEl>
                                          </p:spTgt>
                                        </p:tgtEl>
                                      </p:cBhvr>
                                    </p:animEffect>
                                    <p:set>
                                      <p:cBhvr>
                                        <p:cTn id="73" dur="1" fill="hold">
                                          <p:stCondLst>
                                            <p:cond delay="499"/>
                                          </p:stCondLst>
                                        </p:cTn>
                                        <p:tgtEl>
                                          <p:spTgt spid="7">
                                            <p:txEl>
                                              <p:pRg st="4" end="4"/>
                                            </p:txEl>
                                          </p:spTgt>
                                        </p:tgtEl>
                                        <p:attrNameLst>
                                          <p:attrName>style.visibility</p:attrName>
                                        </p:attrNameLst>
                                      </p:cBhvr>
                                      <p:to>
                                        <p:strVal val="hidden"/>
                                      </p:to>
                                    </p:set>
                                  </p:childTnLst>
                                </p:cTn>
                              </p:par>
                              <p:par>
                                <p:cTn id="74" presetID="22" presetClass="exit" presetSubtype="4" fill="hold" grpId="0" nodeType="withEffect">
                                  <p:stCondLst>
                                    <p:cond delay="1800"/>
                                  </p:stCondLst>
                                  <p:childTnLst>
                                    <p:animEffect transition="out" filter="wipe(down)">
                                      <p:cBhvr>
                                        <p:cTn id="75" dur="500"/>
                                        <p:tgtEl>
                                          <p:spTgt spid="7">
                                            <p:txEl>
                                              <p:pRg st="5" end="5"/>
                                            </p:txEl>
                                          </p:spTgt>
                                        </p:tgtEl>
                                      </p:cBhvr>
                                    </p:animEffect>
                                    <p:set>
                                      <p:cBhvr>
                                        <p:cTn id="76" dur="1" fill="hold">
                                          <p:stCondLst>
                                            <p:cond delay="499"/>
                                          </p:stCondLst>
                                        </p:cTn>
                                        <p:tgtEl>
                                          <p:spTgt spid="7">
                                            <p:txEl>
                                              <p:pRg st="5" end="5"/>
                                            </p:txEl>
                                          </p:spTgt>
                                        </p:tgtEl>
                                        <p:attrNameLst>
                                          <p:attrName>style.visibility</p:attrName>
                                        </p:attrNameLst>
                                      </p:cBhvr>
                                      <p:to>
                                        <p:strVal val="hidden"/>
                                      </p:to>
                                    </p:set>
                                  </p:childTnLst>
                                </p:cTn>
                              </p:par>
                              <p:par>
                                <p:cTn id="77" presetID="22" presetClass="exit" presetSubtype="4" fill="hold" grpId="1" nodeType="withEffect">
                                  <p:stCondLst>
                                    <p:cond delay="200"/>
                                  </p:stCondLst>
                                  <p:childTnLst>
                                    <p:animEffect transition="out" filter="wipe(down)">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6" grpId="1"/>
      <p:bldP spid="7" grpId="0" build="allAtOnce"/>
      <p:bldP spid="8" grpId="0" build="allAtOnce"/>
      <p:bldP spid="9" grpId="0"/>
      <p:bldP spid="9" grpId="1"/>
      <p:bldP spid="10" grpId="0" build="allAtOnce"/>
      <p:bldP spid="11" grpId="0" build="allAtOnce"/>
      <p:bldP spid="12" grpId="0" animBg="1"/>
      <p:bldP spid="1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3" name="TextBox 3"/>
          <p:cNvSpPr txBox="1"/>
          <p:nvPr/>
        </p:nvSpPr>
        <p:spPr>
          <a:xfrm>
            <a:off x="1066800" y="571500"/>
            <a:ext cx="16490948" cy="986809"/>
          </a:xfrm>
          <a:prstGeom prst="rect">
            <a:avLst/>
          </a:prstGeom>
        </p:spPr>
        <p:txBody>
          <a:bodyPr lIns="0" tIns="0" rIns="0" bIns="0" rtlCol="0" anchor="t">
            <a:spAutoFit/>
          </a:bodyPr>
          <a:lstStyle/>
          <a:p>
            <a:pPr>
              <a:lnSpc>
                <a:spcPts val="7680"/>
              </a:lnSpc>
            </a:pPr>
            <a:r>
              <a:rPr lang="vi-VN" sz="6400" dirty="0">
                <a:solidFill>
                  <a:srgbClr val="94DDDE"/>
                </a:solidFill>
                <a:latin typeface="Josefin Sans Bold"/>
              </a:rPr>
              <a:t>Kiểm thử phi chức năng: (Chuẩn ISO 9126)</a:t>
            </a:r>
            <a:endParaRPr lang="en-US" sz="6400" dirty="0">
              <a:solidFill>
                <a:srgbClr val="94DDDE"/>
              </a:solidFill>
              <a:latin typeface="Josefin Sans Bold"/>
            </a:endParaRPr>
          </a:p>
        </p:txBody>
      </p:sp>
      <p:graphicFrame>
        <p:nvGraphicFramePr>
          <p:cNvPr id="14" name="Table 13"/>
          <p:cNvGraphicFramePr>
            <a:graphicFrameLocks noGrp="1"/>
          </p:cNvGraphicFramePr>
          <p:nvPr>
            <p:extLst>
              <p:ext uri="{D42A27DB-BD31-4B8C-83A1-F6EECF244321}">
                <p14:modId xmlns:p14="http://schemas.microsoft.com/office/powerpoint/2010/main" val="2221616129"/>
              </p:ext>
            </p:extLst>
          </p:nvPr>
        </p:nvGraphicFramePr>
        <p:xfrm>
          <a:off x="1676400" y="1943100"/>
          <a:ext cx="12011067" cy="8117872"/>
        </p:xfrm>
        <a:graphic>
          <a:graphicData uri="http://schemas.openxmlformats.org/drawingml/2006/table">
            <a:tbl>
              <a:tblPr firstRow="1" firstCol="1" bandRow="1">
                <a:tableStyleId>{5C22544A-7EE6-4342-B048-85BDC9FD1C3A}</a:tableStyleId>
              </a:tblPr>
              <a:tblGrid>
                <a:gridCol w="8177848">
                  <a:extLst>
                    <a:ext uri="{9D8B030D-6E8A-4147-A177-3AD203B41FA5}">
                      <a16:colId xmlns:a16="http://schemas.microsoft.com/office/drawing/2014/main" val="20000"/>
                    </a:ext>
                  </a:extLst>
                </a:gridCol>
                <a:gridCol w="1991693">
                  <a:extLst>
                    <a:ext uri="{9D8B030D-6E8A-4147-A177-3AD203B41FA5}">
                      <a16:colId xmlns:a16="http://schemas.microsoft.com/office/drawing/2014/main" val="20001"/>
                    </a:ext>
                  </a:extLst>
                </a:gridCol>
                <a:gridCol w="1841526">
                  <a:extLst>
                    <a:ext uri="{9D8B030D-6E8A-4147-A177-3AD203B41FA5}">
                      <a16:colId xmlns:a16="http://schemas.microsoft.com/office/drawing/2014/main" val="20002"/>
                    </a:ext>
                  </a:extLst>
                </a:gridCol>
              </a:tblGrid>
              <a:tr h="498815">
                <a:tc>
                  <a:txBody>
                    <a:bodyPr/>
                    <a:lstStyle/>
                    <a:p>
                      <a:pPr algn="ctr">
                        <a:lnSpc>
                          <a:spcPct val="107000"/>
                        </a:lnSpc>
                        <a:spcAft>
                          <a:spcPts val="0"/>
                        </a:spcAft>
                      </a:pPr>
                      <a:r>
                        <a:rPr lang="en-US" sz="2500" dirty="0" err="1">
                          <a:effectLst/>
                          <a:latin typeface="Josefin Sans" panose="020B0604020202020204" charset="0"/>
                        </a:rPr>
                        <a:t>CheckList</a:t>
                      </a:r>
                      <a:endParaRPr lang="en-GB" sz="25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dirty="0">
                          <a:effectLst/>
                          <a:latin typeface="Josefin Sans" panose="020B0604020202020204" charset="0"/>
                        </a:rPr>
                        <a:t>YES</a:t>
                      </a:r>
                      <a:endParaRPr lang="en-GB" sz="25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NO</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0"/>
                  </a:ext>
                </a:extLst>
              </a:tr>
              <a:tr h="365863">
                <a:tc gridSpan="3">
                  <a:txBody>
                    <a:bodyPr/>
                    <a:lstStyle/>
                    <a:p>
                      <a:pPr>
                        <a:lnSpc>
                          <a:spcPct val="107000"/>
                        </a:lnSpc>
                        <a:spcAft>
                          <a:spcPts val="0"/>
                        </a:spcAft>
                      </a:pPr>
                      <a:r>
                        <a:rPr lang="en-US" sz="2500">
                          <a:effectLst/>
                          <a:latin typeface="Josefin Sans" panose="020B0604020202020204" charset="0"/>
                        </a:rPr>
                        <a:t>Chức năng</a:t>
                      </a:r>
                      <a:endParaRPr lang="en-GB" sz="2500">
                        <a:effectLst/>
                        <a:latin typeface="Josefin Sans" panose="020B0604020202020204" charset="0"/>
                        <a:ea typeface="Aptos"/>
                        <a:cs typeface="Arial" panose="020B0604020202020204" pitchFamily="34"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1"/>
                  </a:ext>
                </a:extLst>
              </a:tr>
              <a:tr h="365863">
                <a:tc>
                  <a:txBody>
                    <a:bodyPr/>
                    <a:lstStyle/>
                    <a:p>
                      <a:pPr marL="342900" lvl="0" indent="-342900">
                        <a:lnSpc>
                          <a:spcPct val="107000"/>
                        </a:lnSpc>
                        <a:spcAft>
                          <a:spcPts val="0"/>
                        </a:spcAft>
                        <a:buFont typeface="+mj-lt"/>
                        <a:buAutoNum type="arabicPeriod"/>
                      </a:pPr>
                      <a:r>
                        <a:rPr lang="en-US" sz="2500" dirty="0" err="1">
                          <a:effectLst/>
                          <a:latin typeface="Josefin Sans" panose="020B0604020202020204" charset="0"/>
                        </a:rPr>
                        <a:t>Phần</a:t>
                      </a:r>
                      <a:r>
                        <a:rPr lang="en-US" sz="2500" dirty="0">
                          <a:effectLst/>
                          <a:latin typeface="Josefin Sans" panose="020B0604020202020204" charset="0"/>
                        </a:rPr>
                        <a:t> </a:t>
                      </a:r>
                      <a:r>
                        <a:rPr lang="en-US" sz="2500" dirty="0" err="1">
                          <a:effectLst/>
                          <a:latin typeface="Josefin Sans" panose="020B0604020202020204" charset="0"/>
                        </a:rPr>
                        <a:t>mềm</a:t>
                      </a:r>
                      <a:r>
                        <a:rPr lang="en-US" sz="2500" dirty="0">
                          <a:effectLst/>
                          <a:latin typeface="Josefin Sans" panose="020B0604020202020204" charset="0"/>
                        </a:rPr>
                        <a:t> </a:t>
                      </a:r>
                      <a:r>
                        <a:rPr lang="en-US" sz="2500" dirty="0" err="1">
                          <a:effectLst/>
                          <a:latin typeface="Josefin Sans" panose="020B0604020202020204" charset="0"/>
                        </a:rPr>
                        <a:t>có</a:t>
                      </a:r>
                      <a:r>
                        <a:rPr lang="en-US" sz="2500" dirty="0">
                          <a:effectLst/>
                          <a:latin typeface="Josefin Sans" panose="020B0604020202020204" charset="0"/>
                        </a:rPr>
                        <a:t> </a:t>
                      </a:r>
                      <a:r>
                        <a:rPr lang="en-US" sz="2500" dirty="0" err="1">
                          <a:effectLst/>
                          <a:latin typeface="Josefin Sans" panose="020B0604020202020204" charset="0"/>
                        </a:rPr>
                        <a:t>các</a:t>
                      </a:r>
                      <a:r>
                        <a:rPr lang="en-US" sz="2500" dirty="0">
                          <a:effectLst/>
                          <a:latin typeface="Josefin Sans" panose="020B0604020202020204" charset="0"/>
                        </a:rPr>
                        <a:t> </a:t>
                      </a:r>
                      <a:r>
                        <a:rPr lang="en-US" sz="2500" dirty="0" err="1">
                          <a:effectLst/>
                          <a:latin typeface="Josefin Sans" panose="020B0604020202020204" charset="0"/>
                        </a:rPr>
                        <a:t>chức</a:t>
                      </a:r>
                      <a:r>
                        <a:rPr lang="en-US" sz="2500" dirty="0">
                          <a:effectLst/>
                          <a:latin typeface="Josefin Sans" panose="020B0604020202020204" charset="0"/>
                        </a:rPr>
                        <a:t> </a:t>
                      </a:r>
                      <a:r>
                        <a:rPr lang="en-US" sz="2500" dirty="0" err="1">
                          <a:effectLst/>
                          <a:latin typeface="Josefin Sans" panose="020B0604020202020204" charset="0"/>
                        </a:rPr>
                        <a:t>năng</a:t>
                      </a:r>
                      <a:r>
                        <a:rPr lang="en-US" sz="2500" dirty="0">
                          <a:effectLst/>
                          <a:latin typeface="Josefin Sans" panose="020B0604020202020204" charset="0"/>
                        </a:rPr>
                        <a:t> </a:t>
                      </a:r>
                      <a:r>
                        <a:rPr lang="en-US" sz="2500" dirty="0" err="1">
                          <a:effectLst/>
                          <a:latin typeface="Josefin Sans" panose="020B0604020202020204" charset="0"/>
                        </a:rPr>
                        <a:t>cần</a:t>
                      </a:r>
                      <a:r>
                        <a:rPr lang="en-US" sz="2500" dirty="0">
                          <a:effectLst/>
                          <a:latin typeface="Josefin Sans" panose="020B0604020202020204" charset="0"/>
                        </a:rPr>
                        <a:t> </a:t>
                      </a:r>
                      <a:r>
                        <a:rPr lang="en-US" sz="2500" dirty="0" err="1">
                          <a:effectLst/>
                          <a:latin typeface="Josefin Sans" panose="020B0604020202020204" charset="0"/>
                        </a:rPr>
                        <a:t>thiết</a:t>
                      </a:r>
                      <a:r>
                        <a:rPr lang="en-US" sz="2500" dirty="0">
                          <a:effectLst/>
                          <a:latin typeface="Josefin Sans" panose="020B0604020202020204" charset="0"/>
                        </a:rPr>
                        <a:t> hay </a:t>
                      </a:r>
                      <a:r>
                        <a:rPr lang="en-US" sz="2500" dirty="0" err="1">
                          <a:effectLst/>
                          <a:latin typeface="Josefin Sans" panose="020B0604020202020204" charset="0"/>
                        </a:rPr>
                        <a:t>không</a:t>
                      </a:r>
                      <a:r>
                        <a:rPr lang="en-US" sz="2500" dirty="0">
                          <a:effectLst/>
                          <a:latin typeface="Josefin Sans" panose="020B0604020202020204" charset="0"/>
                        </a:rPr>
                        <a:t>?</a:t>
                      </a:r>
                      <a:endParaRPr lang="en-GB" sz="25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dirty="0">
                          <a:effectLst/>
                          <a:latin typeface="Josefin Sans" panose="020B0604020202020204" charset="0"/>
                        </a:rPr>
                        <a:t> </a:t>
                      </a:r>
                      <a:endParaRPr lang="en-GB" sz="2500" dirty="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2"/>
                  </a:ext>
                </a:extLst>
              </a:tr>
              <a:tr h="365863">
                <a:tc>
                  <a:txBody>
                    <a:bodyPr/>
                    <a:lstStyle/>
                    <a:p>
                      <a:pPr marL="342900" lvl="0" indent="-342900">
                        <a:lnSpc>
                          <a:spcPct val="107000"/>
                        </a:lnSpc>
                        <a:spcAft>
                          <a:spcPts val="0"/>
                        </a:spcAft>
                        <a:buFont typeface="+mj-lt"/>
                        <a:buAutoNum type="arabicPeriod"/>
                      </a:pPr>
                      <a:r>
                        <a:rPr lang="en-US" sz="2500" dirty="0" err="1">
                          <a:effectLst/>
                          <a:latin typeface="Josefin Sans" panose="020B0604020202020204" charset="0"/>
                        </a:rPr>
                        <a:t>Độ</a:t>
                      </a:r>
                      <a:r>
                        <a:rPr lang="en-US" sz="2500" dirty="0">
                          <a:effectLst/>
                          <a:latin typeface="Josefin Sans" panose="020B0604020202020204" charset="0"/>
                        </a:rPr>
                        <a:t> </a:t>
                      </a:r>
                      <a:r>
                        <a:rPr lang="en-US" sz="2500" dirty="0" err="1">
                          <a:effectLst/>
                          <a:latin typeface="Josefin Sans" panose="020B0604020202020204" charset="0"/>
                        </a:rPr>
                        <a:t>chính</a:t>
                      </a:r>
                      <a:r>
                        <a:rPr lang="en-US" sz="2500" dirty="0">
                          <a:effectLst/>
                          <a:latin typeface="Josefin Sans" panose="020B0604020202020204" charset="0"/>
                        </a:rPr>
                        <a:t> </a:t>
                      </a:r>
                      <a:r>
                        <a:rPr lang="en-US" sz="2500" dirty="0" err="1">
                          <a:effectLst/>
                          <a:latin typeface="Josefin Sans" panose="020B0604020202020204" charset="0"/>
                        </a:rPr>
                        <a:t>xác</a:t>
                      </a:r>
                      <a:r>
                        <a:rPr lang="en-US" sz="2500" dirty="0">
                          <a:effectLst/>
                          <a:latin typeface="Josefin Sans" panose="020B0604020202020204" charset="0"/>
                        </a:rPr>
                        <a:t> </a:t>
                      </a:r>
                      <a:r>
                        <a:rPr lang="en-US" sz="2500" dirty="0" err="1">
                          <a:effectLst/>
                          <a:latin typeface="Josefin Sans" panose="020B0604020202020204" charset="0"/>
                        </a:rPr>
                        <a:t>của</a:t>
                      </a:r>
                      <a:r>
                        <a:rPr lang="en-US" sz="2500" dirty="0">
                          <a:effectLst/>
                          <a:latin typeface="Josefin Sans" panose="020B0604020202020204" charset="0"/>
                        </a:rPr>
                        <a:t> </a:t>
                      </a:r>
                      <a:r>
                        <a:rPr lang="en-US" sz="2500" dirty="0" err="1">
                          <a:effectLst/>
                          <a:latin typeface="Josefin Sans" panose="020B0604020202020204" charset="0"/>
                        </a:rPr>
                        <a:t>các</a:t>
                      </a:r>
                      <a:r>
                        <a:rPr lang="en-US" sz="2500" dirty="0">
                          <a:effectLst/>
                          <a:latin typeface="Josefin Sans" panose="020B0604020202020204" charset="0"/>
                        </a:rPr>
                        <a:t> </a:t>
                      </a:r>
                      <a:r>
                        <a:rPr lang="en-US" sz="2500" dirty="0" err="1">
                          <a:effectLst/>
                          <a:latin typeface="Josefin Sans" panose="020B0604020202020204" charset="0"/>
                        </a:rPr>
                        <a:t>kết</a:t>
                      </a:r>
                      <a:r>
                        <a:rPr lang="en-US" sz="2500" dirty="0">
                          <a:effectLst/>
                          <a:latin typeface="Josefin Sans" panose="020B0604020202020204" charset="0"/>
                        </a:rPr>
                        <a:t> </a:t>
                      </a:r>
                      <a:r>
                        <a:rPr lang="en-US" sz="2500" dirty="0" err="1">
                          <a:effectLst/>
                          <a:latin typeface="Josefin Sans" panose="020B0604020202020204" charset="0"/>
                        </a:rPr>
                        <a:t>quả</a:t>
                      </a:r>
                      <a:r>
                        <a:rPr lang="en-US" sz="2500" dirty="0">
                          <a:effectLst/>
                          <a:latin typeface="Josefin Sans" panose="020B0604020202020204" charset="0"/>
                        </a:rPr>
                        <a:t> </a:t>
                      </a:r>
                      <a:r>
                        <a:rPr lang="en-US" sz="2500" dirty="0" err="1">
                          <a:effectLst/>
                          <a:latin typeface="Josefin Sans" panose="020B0604020202020204" charset="0"/>
                        </a:rPr>
                        <a:t>đầu</a:t>
                      </a:r>
                      <a:r>
                        <a:rPr lang="en-US" sz="2500" dirty="0">
                          <a:effectLst/>
                          <a:latin typeface="Josefin Sans" panose="020B0604020202020204" charset="0"/>
                        </a:rPr>
                        <a:t> </a:t>
                      </a:r>
                      <a:r>
                        <a:rPr lang="en-US" sz="2500" dirty="0" err="1">
                          <a:effectLst/>
                          <a:latin typeface="Josefin Sans" panose="020B0604020202020204" charset="0"/>
                        </a:rPr>
                        <a:t>ra</a:t>
                      </a:r>
                      <a:r>
                        <a:rPr lang="en-US" sz="2500" dirty="0">
                          <a:effectLst/>
                          <a:latin typeface="Josefin Sans" panose="020B0604020202020204" charset="0"/>
                        </a:rPr>
                        <a:t> </a:t>
                      </a:r>
                      <a:endParaRPr lang="en-GB" sz="25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 </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3"/>
                  </a:ext>
                </a:extLst>
              </a:tr>
              <a:tr h="365863">
                <a:tc>
                  <a:txBody>
                    <a:bodyPr/>
                    <a:lstStyle/>
                    <a:p>
                      <a:pPr marL="342900" lvl="0" indent="-342900">
                        <a:lnSpc>
                          <a:spcPct val="107000"/>
                        </a:lnSpc>
                        <a:spcAft>
                          <a:spcPts val="0"/>
                        </a:spcAft>
                        <a:buFont typeface="+mj-lt"/>
                        <a:buAutoNum type="arabicPeriod"/>
                      </a:pPr>
                      <a:r>
                        <a:rPr lang="en-US" sz="2500" dirty="0" err="1">
                          <a:effectLst/>
                          <a:latin typeface="Josefin Sans" panose="020B0604020202020204" charset="0"/>
                        </a:rPr>
                        <a:t>Khả</a:t>
                      </a:r>
                      <a:r>
                        <a:rPr lang="en-US" sz="2500" dirty="0">
                          <a:effectLst/>
                          <a:latin typeface="Josefin Sans" panose="020B0604020202020204" charset="0"/>
                        </a:rPr>
                        <a:t> </a:t>
                      </a:r>
                      <a:r>
                        <a:rPr lang="en-US" sz="2500" dirty="0" err="1">
                          <a:effectLst/>
                          <a:latin typeface="Josefin Sans" panose="020B0604020202020204" charset="0"/>
                        </a:rPr>
                        <a:t>năng</a:t>
                      </a:r>
                      <a:r>
                        <a:rPr lang="en-US" sz="2500" dirty="0">
                          <a:effectLst/>
                          <a:latin typeface="Josefin Sans" panose="020B0604020202020204" charset="0"/>
                        </a:rPr>
                        <a:t> </a:t>
                      </a:r>
                      <a:r>
                        <a:rPr lang="en-US" sz="2500" dirty="0" err="1">
                          <a:effectLst/>
                          <a:latin typeface="Josefin Sans" panose="020B0604020202020204" charset="0"/>
                        </a:rPr>
                        <a:t>tương</a:t>
                      </a:r>
                      <a:r>
                        <a:rPr lang="en-US" sz="2500" dirty="0">
                          <a:effectLst/>
                          <a:latin typeface="Josefin Sans" panose="020B0604020202020204" charset="0"/>
                        </a:rPr>
                        <a:t> </a:t>
                      </a:r>
                      <a:r>
                        <a:rPr lang="en-US" sz="2500" dirty="0" err="1">
                          <a:effectLst/>
                          <a:latin typeface="Josefin Sans" panose="020B0604020202020204" charset="0"/>
                        </a:rPr>
                        <a:t>tác</a:t>
                      </a:r>
                      <a:r>
                        <a:rPr lang="en-US" sz="2500" dirty="0">
                          <a:effectLst/>
                          <a:latin typeface="Josefin Sans" panose="020B0604020202020204" charset="0"/>
                        </a:rPr>
                        <a:t> </a:t>
                      </a:r>
                      <a:r>
                        <a:rPr lang="en-US" sz="2500" dirty="0" err="1">
                          <a:effectLst/>
                          <a:latin typeface="Josefin Sans" panose="020B0604020202020204" charset="0"/>
                        </a:rPr>
                        <a:t>với</a:t>
                      </a:r>
                      <a:r>
                        <a:rPr lang="en-US" sz="2500" dirty="0">
                          <a:effectLst/>
                          <a:latin typeface="Josefin Sans" panose="020B0604020202020204" charset="0"/>
                        </a:rPr>
                        <a:t> </a:t>
                      </a:r>
                      <a:r>
                        <a:rPr lang="en-US" sz="2500" dirty="0" err="1">
                          <a:effectLst/>
                          <a:latin typeface="Josefin Sans" panose="020B0604020202020204" charset="0"/>
                        </a:rPr>
                        <a:t>các</a:t>
                      </a:r>
                      <a:r>
                        <a:rPr lang="en-US" sz="2500" dirty="0">
                          <a:effectLst/>
                          <a:latin typeface="Josefin Sans" panose="020B0604020202020204" charset="0"/>
                        </a:rPr>
                        <a:t> </a:t>
                      </a:r>
                      <a:r>
                        <a:rPr lang="en-US" sz="2500" dirty="0" err="1">
                          <a:effectLst/>
                          <a:latin typeface="Josefin Sans" panose="020B0604020202020204" charset="0"/>
                        </a:rPr>
                        <a:t>hệ</a:t>
                      </a:r>
                      <a:r>
                        <a:rPr lang="en-US" sz="2500" dirty="0">
                          <a:effectLst/>
                          <a:latin typeface="Josefin Sans" panose="020B0604020202020204" charset="0"/>
                        </a:rPr>
                        <a:t> </a:t>
                      </a:r>
                      <a:r>
                        <a:rPr lang="en-US" sz="2500" dirty="0" err="1">
                          <a:effectLst/>
                          <a:latin typeface="Josefin Sans" panose="020B0604020202020204" charset="0"/>
                        </a:rPr>
                        <a:t>thống</a:t>
                      </a:r>
                      <a:r>
                        <a:rPr lang="en-US" sz="2500" dirty="0">
                          <a:effectLst/>
                          <a:latin typeface="Josefin Sans" panose="020B0604020202020204" charset="0"/>
                        </a:rPr>
                        <a:t> </a:t>
                      </a:r>
                      <a:r>
                        <a:rPr lang="en-US" sz="2500" dirty="0" err="1">
                          <a:effectLst/>
                          <a:latin typeface="Josefin Sans" panose="020B0604020202020204" charset="0"/>
                        </a:rPr>
                        <a:t>khác</a:t>
                      </a:r>
                      <a:r>
                        <a:rPr lang="en-US" sz="2500" dirty="0">
                          <a:effectLst/>
                          <a:latin typeface="Josefin Sans" panose="020B0604020202020204" charset="0"/>
                        </a:rPr>
                        <a:t> </a:t>
                      </a:r>
                      <a:r>
                        <a:rPr lang="en-US" sz="2500" dirty="0" err="1">
                          <a:effectLst/>
                          <a:latin typeface="Josefin Sans" panose="020B0604020202020204" charset="0"/>
                        </a:rPr>
                        <a:t>nhau</a:t>
                      </a:r>
                      <a:endParaRPr lang="en-GB" sz="25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 </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4"/>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Khả năng bảo vệ thông tin và dữ liệu</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dirty="0">
                          <a:effectLst/>
                          <a:latin typeface="Josefin Sans" panose="020B0604020202020204" charset="0"/>
                        </a:rPr>
                        <a:t> </a:t>
                      </a:r>
                      <a:endParaRPr lang="en-GB" sz="25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5"/>
                  </a:ext>
                </a:extLst>
              </a:tr>
              <a:tr h="365863">
                <a:tc gridSpan="3">
                  <a:txBody>
                    <a:bodyPr/>
                    <a:lstStyle/>
                    <a:p>
                      <a:pPr>
                        <a:lnSpc>
                          <a:spcPct val="107000"/>
                        </a:lnSpc>
                        <a:spcAft>
                          <a:spcPts val="0"/>
                        </a:spcAft>
                      </a:pPr>
                      <a:r>
                        <a:rPr lang="en-US" sz="2500">
                          <a:effectLst/>
                          <a:latin typeface="Josefin Sans" panose="020B0604020202020204" charset="0"/>
                        </a:rPr>
                        <a:t>Độ tin cậy</a:t>
                      </a:r>
                      <a:endParaRPr lang="en-GB" sz="2500">
                        <a:effectLst/>
                        <a:latin typeface="Josefin Sans" panose="020B0604020202020204" charset="0"/>
                        <a:ea typeface="Aptos"/>
                        <a:cs typeface="Arial" panose="020B0604020202020204" pitchFamily="34"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6"/>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Khả năng tránh các lỗi trong quá trình hoạt động</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 </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7"/>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Phần mềm có thể phục hồi sau khi gặp sự cố</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 </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8"/>
                  </a:ext>
                </a:extLst>
              </a:tr>
              <a:tr h="365863">
                <a:tc gridSpan="3">
                  <a:txBody>
                    <a:bodyPr/>
                    <a:lstStyle/>
                    <a:p>
                      <a:pPr>
                        <a:lnSpc>
                          <a:spcPct val="107000"/>
                        </a:lnSpc>
                        <a:spcAft>
                          <a:spcPts val="0"/>
                        </a:spcAft>
                      </a:pPr>
                      <a:r>
                        <a:rPr lang="en-US" sz="2500" dirty="0" err="1">
                          <a:effectLst/>
                          <a:latin typeface="Josefin Sans" panose="020B0604020202020204" charset="0"/>
                        </a:rPr>
                        <a:t>Khả</a:t>
                      </a:r>
                      <a:r>
                        <a:rPr lang="en-US" sz="2500" dirty="0">
                          <a:effectLst/>
                          <a:latin typeface="Josefin Sans" panose="020B0604020202020204" charset="0"/>
                        </a:rPr>
                        <a:t> </a:t>
                      </a:r>
                      <a:r>
                        <a:rPr lang="en-US" sz="2500" dirty="0" err="1">
                          <a:effectLst/>
                          <a:latin typeface="Josefin Sans" panose="020B0604020202020204" charset="0"/>
                        </a:rPr>
                        <a:t>năng</a:t>
                      </a:r>
                      <a:r>
                        <a:rPr lang="en-US" sz="2500">
                          <a:effectLst/>
                          <a:latin typeface="Josefin Sans" panose="020B0604020202020204" charset="0"/>
                        </a:rPr>
                        <a:t> sử</a:t>
                      </a:r>
                      <a:r>
                        <a:rPr lang="en-US" sz="2500" dirty="0">
                          <a:effectLst/>
                          <a:latin typeface="Josefin Sans" panose="020B0604020202020204" charset="0"/>
                        </a:rPr>
                        <a:t> </a:t>
                      </a:r>
                      <a:r>
                        <a:rPr lang="en-US" sz="2500" dirty="0" err="1">
                          <a:effectLst/>
                          <a:latin typeface="Josefin Sans" panose="020B0604020202020204" charset="0"/>
                        </a:rPr>
                        <a:t>dụng</a:t>
                      </a:r>
                      <a:endParaRPr lang="en-GB" sz="2500" dirty="0">
                        <a:effectLst/>
                        <a:latin typeface="Josefin Sans" panose="020B0604020202020204" charset="0"/>
                        <a:ea typeface="Aptos"/>
                        <a:cs typeface="Arial" panose="020B0604020202020204" pitchFamily="34"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9"/>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Người dùng có dễ dàng hiểu được cách sử dụng?</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 </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10"/>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Độ thuận tiện khi sử dụng</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 </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11"/>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Giao diện người dùng thân thiện và thu hút</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 </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12"/>
                  </a:ext>
                </a:extLst>
              </a:tr>
              <a:tr h="365863">
                <a:tc gridSpan="3">
                  <a:txBody>
                    <a:bodyPr/>
                    <a:lstStyle/>
                    <a:p>
                      <a:pPr>
                        <a:lnSpc>
                          <a:spcPct val="107000"/>
                        </a:lnSpc>
                        <a:spcAft>
                          <a:spcPts val="0"/>
                        </a:spcAft>
                      </a:pPr>
                      <a:r>
                        <a:rPr lang="en-US" sz="2500">
                          <a:effectLst/>
                          <a:latin typeface="Josefin Sans" panose="020B0604020202020204" charset="0"/>
                        </a:rPr>
                        <a:t>Khả năng bảo trì</a:t>
                      </a:r>
                      <a:endParaRPr lang="en-GB" sz="2500">
                        <a:effectLst/>
                        <a:latin typeface="Josefin Sans" panose="020B0604020202020204" charset="0"/>
                        <a:ea typeface="Aptos"/>
                        <a:cs typeface="Arial" panose="020B0604020202020204" pitchFamily="34"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13"/>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Dễ dàng kiểm thử phần mềm</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 </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14"/>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Độ ổn định khi có thay đổi</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 </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a:effectLst/>
                          <a:latin typeface="Josefin Sans" panose="020B0604020202020204" charset="0"/>
                        </a:rPr>
                        <a:t>x</a:t>
                      </a:r>
                      <a:endParaRPr lang="en-GB" sz="25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15"/>
                  </a:ext>
                </a:extLst>
              </a:tr>
              <a:tr h="365863">
                <a:tc gridSpan="3">
                  <a:txBody>
                    <a:bodyPr/>
                    <a:lstStyle/>
                    <a:p>
                      <a:pPr>
                        <a:lnSpc>
                          <a:spcPct val="107000"/>
                        </a:lnSpc>
                        <a:spcAft>
                          <a:spcPts val="0"/>
                        </a:spcAft>
                      </a:pPr>
                      <a:r>
                        <a:rPr lang="en-US" sz="2500">
                          <a:effectLst/>
                          <a:latin typeface="Josefin Sans" panose="020B0604020202020204" charset="0"/>
                        </a:rPr>
                        <a:t>Khả năng di động</a:t>
                      </a:r>
                      <a:endParaRPr lang="en-GB" sz="2500">
                        <a:effectLst/>
                        <a:latin typeface="Josefin Sans" panose="020B0604020202020204" charset="0"/>
                        <a:ea typeface="Aptos"/>
                        <a:cs typeface="Arial" panose="020B0604020202020204" pitchFamily="34"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16"/>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Thích nghi tốt với các môi trường khác</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dirty="0">
                          <a:effectLst/>
                          <a:latin typeface="Josefin Sans" panose="020B0604020202020204" charset="0"/>
                        </a:rPr>
                        <a:t> </a:t>
                      </a:r>
                      <a:r>
                        <a:rPr lang="vi-VN" sz="2500" dirty="0">
                          <a:effectLst/>
                          <a:latin typeface="Josefin Sans" panose="020B0604020202020204" charset="0"/>
                        </a:rPr>
                        <a:t>x</a:t>
                      </a:r>
                      <a:endParaRPr lang="en-GB" sz="25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endParaRPr lang="en-GB" sz="2500" dirty="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17"/>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Có thể chạy đồng thời với các hệ thống khác</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dirty="0">
                          <a:effectLst/>
                          <a:latin typeface="Josefin Sans" panose="020B0604020202020204" charset="0"/>
                        </a:rPr>
                        <a:t> </a:t>
                      </a:r>
                      <a:r>
                        <a:rPr lang="vi-VN" sz="2500" dirty="0">
                          <a:effectLst/>
                          <a:latin typeface="Josefin Sans" panose="020B0604020202020204" charset="0"/>
                        </a:rPr>
                        <a:t>x</a:t>
                      </a:r>
                      <a:endParaRPr lang="en-GB" sz="25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endParaRPr lang="en-GB" sz="2500" dirty="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18"/>
                  </a:ext>
                </a:extLst>
              </a:tr>
              <a:tr h="365863">
                <a:tc>
                  <a:txBody>
                    <a:bodyPr/>
                    <a:lstStyle/>
                    <a:p>
                      <a:pPr marL="342900" lvl="0" indent="-342900">
                        <a:lnSpc>
                          <a:spcPct val="107000"/>
                        </a:lnSpc>
                        <a:spcAft>
                          <a:spcPts val="0"/>
                        </a:spcAft>
                        <a:buFont typeface="+mj-lt"/>
                        <a:buAutoNum type="arabicPeriod"/>
                      </a:pPr>
                      <a:r>
                        <a:rPr lang="en-US" sz="2500">
                          <a:effectLst/>
                          <a:latin typeface="Josefin Sans" panose="020B0604020202020204" charset="0"/>
                        </a:rPr>
                        <a:t>Có thể thay thế dễ dàng trong hệ thống</a:t>
                      </a:r>
                      <a:endParaRPr lang="en-GB" sz="25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2500" dirty="0">
                          <a:effectLst/>
                          <a:latin typeface="Josefin Sans" panose="020B0604020202020204" charset="0"/>
                        </a:rPr>
                        <a:t> </a:t>
                      </a:r>
                      <a:r>
                        <a:rPr lang="vi-VN" sz="2500" dirty="0">
                          <a:effectLst/>
                          <a:latin typeface="Josefin Sans" panose="020B0604020202020204" charset="0"/>
                        </a:rPr>
                        <a:t>x</a:t>
                      </a:r>
                      <a:endParaRPr lang="en-GB" sz="25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endParaRPr lang="en-GB" sz="2500" dirty="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1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3" name="TextBox 3"/>
          <p:cNvSpPr txBox="1"/>
          <p:nvPr/>
        </p:nvSpPr>
        <p:spPr>
          <a:xfrm>
            <a:off x="1066800" y="571500"/>
            <a:ext cx="16490948" cy="986809"/>
          </a:xfrm>
          <a:prstGeom prst="rect">
            <a:avLst/>
          </a:prstGeom>
        </p:spPr>
        <p:txBody>
          <a:bodyPr lIns="0" tIns="0" rIns="0" bIns="0" rtlCol="0" anchor="t">
            <a:spAutoFit/>
          </a:bodyPr>
          <a:lstStyle/>
          <a:p>
            <a:pPr>
              <a:lnSpc>
                <a:spcPts val="7680"/>
              </a:lnSpc>
            </a:pPr>
            <a:r>
              <a:rPr lang="vi-VN" sz="6400" dirty="0">
                <a:solidFill>
                  <a:srgbClr val="94DDDE"/>
                </a:solidFill>
                <a:latin typeface="Josefin Sans Bold"/>
              </a:rPr>
              <a:t>Kiểm thử phi chức năng: (Chuẩn ISO 9126)</a:t>
            </a:r>
            <a:endParaRPr lang="en-US" sz="6400" dirty="0">
              <a:solidFill>
                <a:srgbClr val="94DDDE"/>
              </a:solidFill>
              <a:latin typeface="Josefin Sans Bold"/>
            </a:endParaRPr>
          </a:p>
        </p:txBody>
      </p:sp>
      <p:graphicFrame>
        <p:nvGraphicFramePr>
          <p:cNvPr id="2" name="Table 1"/>
          <p:cNvGraphicFramePr>
            <a:graphicFrameLocks noGrp="1"/>
          </p:cNvGraphicFramePr>
          <p:nvPr>
            <p:extLst>
              <p:ext uri="{D42A27DB-BD31-4B8C-83A1-F6EECF244321}">
                <p14:modId xmlns:p14="http://schemas.microsoft.com/office/powerpoint/2010/main" val="2938767288"/>
              </p:ext>
            </p:extLst>
          </p:nvPr>
        </p:nvGraphicFramePr>
        <p:xfrm>
          <a:off x="1603374" y="2781299"/>
          <a:ext cx="15236826" cy="3396284"/>
        </p:xfrm>
        <a:graphic>
          <a:graphicData uri="http://schemas.openxmlformats.org/drawingml/2006/table">
            <a:tbl>
              <a:tblPr firstRow="1" firstCol="1" bandRow="1">
                <a:tableStyleId>{5C22544A-7EE6-4342-B048-85BDC9FD1C3A}</a:tableStyleId>
              </a:tblPr>
              <a:tblGrid>
                <a:gridCol w="12140573">
                  <a:extLst>
                    <a:ext uri="{9D8B030D-6E8A-4147-A177-3AD203B41FA5}">
                      <a16:colId xmlns:a16="http://schemas.microsoft.com/office/drawing/2014/main" val="20000"/>
                    </a:ext>
                  </a:extLst>
                </a:gridCol>
                <a:gridCol w="1491090">
                  <a:extLst>
                    <a:ext uri="{9D8B030D-6E8A-4147-A177-3AD203B41FA5}">
                      <a16:colId xmlns:a16="http://schemas.microsoft.com/office/drawing/2014/main" val="20001"/>
                    </a:ext>
                  </a:extLst>
                </a:gridCol>
                <a:gridCol w="1605163">
                  <a:extLst>
                    <a:ext uri="{9D8B030D-6E8A-4147-A177-3AD203B41FA5}">
                      <a16:colId xmlns:a16="http://schemas.microsoft.com/office/drawing/2014/main" val="20002"/>
                    </a:ext>
                  </a:extLst>
                </a:gridCol>
              </a:tblGrid>
              <a:tr h="1061210">
                <a:tc>
                  <a:txBody>
                    <a:bodyPr/>
                    <a:lstStyle/>
                    <a:p>
                      <a:pPr algn="ctr">
                        <a:lnSpc>
                          <a:spcPct val="107000"/>
                        </a:lnSpc>
                        <a:spcAft>
                          <a:spcPts val="0"/>
                        </a:spcAft>
                      </a:pPr>
                      <a:r>
                        <a:rPr lang="en-US" sz="3000" dirty="0" err="1">
                          <a:effectLst/>
                          <a:latin typeface="Josefin Sans" panose="020B0604020202020204" charset="0"/>
                        </a:rPr>
                        <a:t>CheckList</a:t>
                      </a:r>
                      <a:endParaRPr lang="en-GB" sz="30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3000">
                          <a:effectLst/>
                          <a:latin typeface="Josefin Sans" panose="020B0604020202020204" charset="0"/>
                        </a:rPr>
                        <a:t>YES</a:t>
                      </a:r>
                      <a:endParaRPr lang="en-GB" sz="30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3000">
                          <a:effectLst/>
                          <a:latin typeface="Josefin Sans" panose="020B0604020202020204" charset="0"/>
                        </a:rPr>
                        <a:t>NO</a:t>
                      </a:r>
                      <a:endParaRPr lang="en-GB" sz="30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0"/>
                  </a:ext>
                </a:extLst>
              </a:tr>
              <a:tr h="778358">
                <a:tc>
                  <a:txBody>
                    <a:bodyPr/>
                    <a:lstStyle/>
                    <a:p>
                      <a:pPr>
                        <a:lnSpc>
                          <a:spcPct val="107000"/>
                        </a:lnSpc>
                        <a:spcAft>
                          <a:spcPts val="0"/>
                        </a:spcAft>
                      </a:pPr>
                      <a:r>
                        <a:rPr lang="en-US" sz="3000" dirty="0" err="1">
                          <a:effectLst/>
                          <a:latin typeface="Josefin Sans" panose="020B0604020202020204" charset="0"/>
                        </a:rPr>
                        <a:t>Phần</a:t>
                      </a:r>
                      <a:r>
                        <a:rPr lang="en-US" sz="3000" dirty="0">
                          <a:effectLst/>
                          <a:latin typeface="Josefin Sans" panose="020B0604020202020204" charset="0"/>
                        </a:rPr>
                        <a:t> </a:t>
                      </a:r>
                      <a:r>
                        <a:rPr lang="en-US" sz="3000" dirty="0" err="1">
                          <a:effectLst/>
                          <a:latin typeface="Josefin Sans" panose="020B0604020202020204" charset="0"/>
                        </a:rPr>
                        <a:t>mềm</a:t>
                      </a:r>
                      <a:r>
                        <a:rPr lang="en-US" sz="3000" dirty="0">
                          <a:effectLst/>
                          <a:latin typeface="Josefin Sans" panose="020B0604020202020204" charset="0"/>
                        </a:rPr>
                        <a:t> </a:t>
                      </a:r>
                      <a:r>
                        <a:rPr lang="en-US" sz="3000" dirty="0" err="1">
                          <a:effectLst/>
                          <a:latin typeface="Josefin Sans" panose="020B0604020202020204" charset="0"/>
                        </a:rPr>
                        <a:t>có</a:t>
                      </a:r>
                      <a:r>
                        <a:rPr lang="en-US" sz="3000" dirty="0">
                          <a:effectLst/>
                          <a:latin typeface="Josefin Sans" panose="020B0604020202020204" charset="0"/>
                        </a:rPr>
                        <a:t> </a:t>
                      </a:r>
                      <a:r>
                        <a:rPr lang="en-US" sz="3000" dirty="0" err="1">
                          <a:effectLst/>
                          <a:latin typeface="Josefin Sans" panose="020B0604020202020204" charset="0"/>
                        </a:rPr>
                        <a:t>sử</a:t>
                      </a:r>
                      <a:r>
                        <a:rPr lang="en-US" sz="3000" dirty="0">
                          <a:effectLst/>
                          <a:latin typeface="Josefin Sans" panose="020B0604020202020204" charset="0"/>
                        </a:rPr>
                        <a:t> </a:t>
                      </a:r>
                      <a:r>
                        <a:rPr lang="en-US" sz="3000" dirty="0" err="1">
                          <a:effectLst/>
                          <a:latin typeface="Josefin Sans" panose="020B0604020202020204" charset="0"/>
                        </a:rPr>
                        <a:t>dụng</a:t>
                      </a:r>
                      <a:r>
                        <a:rPr lang="en-US" sz="3000" dirty="0">
                          <a:effectLst/>
                          <a:latin typeface="Josefin Sans" panose="020B0604020202020204" charset="0"/>
                        </a:rPr>
                        <a:t> </a:t>
                      </a:r>
                      <a:r>
                        <a:rPr lang="en-US" sz="3000" dirty="0" err="1">
                          <a:effectLst/>
                          <a:latin typeface="Josefin Sans" panose="020B0604020202020204" charset="0"/>
                        </a:rPr>
                        <a:t>được</a:t>
                      </a:r>
                      <a:r>
                        <a:rPr lang="en-US" sz="3000" dirty="0">
                          <a:effectLst/>
                          <a:latin typeface="Josefin Sans" panose="020B0604020202020204" charset="0"/>
                        </a:rPr>
                        <a:t> </a:t>
                      </a:r>
                      <a:r>
                        <a:rPr lang="en-US" sz="3000" dirty="0" err="1">
                          <a:effectLst/>
                          <a:latin typeface="Josefin Sans" panose="020B0604020202020204" charset="0"/>
                        </a:rPr>
                        <a:t>khi</a:t>
                      </a:r>
                      <a:r>
                        <a:rPr lang="en-US" sz="3000" dirty="0">
                          <a:effectLst/>
                          <a:latin typeface="Josefin Sans" panose="020B0604020202020204" charset="0"/>
                        </a:rPr>
                        <a:t> </a:t>
                      </a:r>
                      <a:r>
                        <a:rPr lang="en-US" sz="3000" dirty="0" err="1">
                          <a:effectLst/>
                          <a:latin typeface="Josefin Sans" panose="020B0604020202020204" charset="0"/>
                        </a:rPr>
                        <a:t>không</a:t>
                      </a:r>
                      <a:r>
                        <a:rPr lang="en-US" sz="3000" dirty="0">
                          <a:effectLst/>
                          <a:latin typeface="Josefin Sans" panose="020B0604020202020204" charset="0"/>
                        </a:rPr>
                        <a:t> </a:t>
                      </a:r>
                      <a:r>
                        <a:rPr lang="en-US" sz="3000" dirty="0" err="1">
                          <a:effectLst/>
                          <a:latin typeface="Josefin Sans" panose="020B0604020202020204" charset="0"/>
                        </a:rPr>
                        <a:t>có</a:t>
                      </a:r>
                      <a:r>
                        <a:rPr lang="en-US" sz="3000" dirty="0">
                          <a:effectLst/>
                          <a:latin typeface="Josefin Sans" panose="020B0604020202020204" charset="0"/>
                        </a:rPr>
                        <a:t> </a:t>
                      </a:r>
                      <a:r>
                        <a:rPr lang="en-US" sz="3000" dirty="0" err="1">
                          <a:effectLst/>
                          <a:latin typeface="Josefin Sans" panose="020B0604020202020204" charset="0"/>
                        </a:rPr>
                        <a:t>kết</a:t>
                      </a:r>
                      <a:r>
                        <a:rPr lang="en-US" sz="3000" dirty="0">
                          <a:effectLst/>
                          <a:latin typeface="Josefin Sans" panose="020B0604020202020204" charset="0"/>
                        </a:rPr>
                        <a:t> </a:t>
                      </a:r>
                      <a:r>
                        <a:rPr lang="en-US" sz="3000" dirty="0" err="1">
                          <a:effectLst/>
                          <a:latin typeface="Josefin Sans" panose="020B0604020202020204" charset="0"/>
                        </a:rPr>
                        <a:t>nối</a:t>
                      </a:r>
                      <a:r>
                        <a:rPr lang="en-US" sz="3000" dirty="0">
                          <a:effectLst/>
                          <a:latin typeface="Josefin Sans" panose="020B0604020202020204" charset="0"/>
                        </a:rPr>
                        <a:t> </a:t>
                      </a:r>
                      <a:r>
                        <a:rPr lang="en-US" sz="3000" dirty="0" err="1">
                          <a:effectLst/>
                          <a:latin typeface="Josefin Sans" panose="020B0604020202020204" charset="0"/>
                        </a:rPr>
                        <a:t>mạng</a:t>
                      </a:r>
                      <a:r>
                        <a:rPr lang="en-US" sz="3000" dirty="0">
                          <a:effectLst/>
                          <a:latin typeface="Josefin Sans" panose="020B0604020202020204" charset="0"/>
                        </a:rPr>
                        <a:t> </a:t>
                      </a:r>
                      <a:r>
                        <a:rPr lang="en-US" sz="3000" dirty="0" err="1">
                          <a:effectLst/>
                          <a:latin typeface="Josefin Sans" panose="020B0604020202020204" charset="0"/>
                        </a:rPr>
                        <a:t>không</a:t>
                      </a:r>
                      <a:r>
                        <a:rPr lang="en-US" sz="3000" dirty="0">
                          <a:effectLst/>
                          <a:latin typeface="Josefin Sans" panose="020B0604020202020204" charset="0"/>
                        </a:rPr>
                        <a:t>?</a:t>
                      </a:r>
                      <a:endParaRPr lang="en-GB" sz="30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3000" dirty="0">
                          <a:effectLst/>
                          <a:latin typeface="Josefin Sans" panose="020B0604020202020204" charset="0"/>
                        </a:rPr>
                        <a:t> </a:t>
                      </a:r>
                      <a:endParaRPr lang="en-GB" sz="30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3000" dirty="0">
                          <a:effectLst/>
                          <a:latin typeface="Josefin Sans" panose="020B0604020202020204" charset="0"/>
                        </a:rPr>
                        <a:t>x</a:t>
                      </a:r>
                      <a:endParaRPr lang="en-GB" sz="3000" dirty="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3"/>
                  </a:ext>
                </a:extLst>
              </a:tr>
              <a:tr h="778358">
                <a:tc>
                  <a:txBody>
                    <a:bodyPr/>
                    <a:lstStyle/>
                    <a:p>
                      <a:pPr>
                        <a:lnSpc>
                          <a:spcPct val="107000"/>
                        </a:lnSpc>
                        <a:spcAft>
                          <a:spcPts val="0"/>
                        </a:spcAft>
                      </a:pPr>
                      <a:r>
                        <a:rPr lang="en-US" sz="3000" dirty="0" err="1">
                          <a:effectLst/>
                          <a:latin typeface="Josefin Sans" panose="020B0604020202020204" charset="0"/>
                        </a:rPr>
                        <a:t>Phần</a:t>
                      </a:r>
                      <a:r>
                        <a:rPr lang="en-US" sz="3000" dirty="0">
                          <a:effectLst/>
                          <a:latin typeface="Josefin Sans" panose="020B0604020202020204" charset="0"/>
                        </a:rPr>
                        <a:t> </a:t>
                      </a:r>
                      <a:r>
                        <a:rPr lang="en-US" sz="3000" dirty="0" err="1">
                          <a:effectLst/>
                          <a:latin typeface="Josefin Sans" panose="020B0604020202020204" charset="0"/>
                        </a:rPr>
                        <a:t>mềm</a:t>
                      </a:r>
                      <a:r>
                        <a:rPr lang="en-US" sz="3000" dirty="0">
                          <a:effectLst/>
                          <a:latin typeface="Josefin Sans" panose="020B0604020202020204" charset="0"/>
                        </a:rPr>
                        <a:t> </a:t>
                      </a:r>
                      <a:r>
                        <a:rPr lang="en-US" sz="3000" dirty="0" err="1">
                          <a:effectLst/>
                          <a:latin typeface="Josefin Sans" panose="020B0604020202020204" charset="0"/>
                        </a:rPr>
                        <a:t>có</a:t>
                      </a:r>
                      <a:r>
                        <a:rPr lang="en-US" sz="3000" dirty="0">
                          <a:effectLst/>
                          <a:latin typeface="Josefin Sans" panose="020B0604020202020204" charset="0"/>
                        </a:rPr>
                        <a:t> </a:t>
                      </a:r>
                      <a:r>
                        <a:rPr lang="en-US" sz="3000" dirty="0" err="1">
                          <a:effectLst/>
                          <a:latin typeface="Josefin Sans" panose="020B0604020202020204" charset="0"/>
                        </a:rPr>
                        <a:t>sử</a:t>
                      </a:r>
                      <a:r>
                        <a:rPr lang="en-US" sz="3000" dirty="0">
                          <a:effectLst/>
                          <a:latin typeface="Josefin Sans" panose="020B0604020202020204" charset="0"/>
                        </a:rPr>
                        <a:t> </a:t>
                      </a:r>
                      <a:r>
                        <a:rPr lang="en-US" sz="3000" dirty="0" err="1">
                          <a:effectLst/>
                          <a:latin typeface="Josefin Sans" panose="020B0604020202020204" charset="0"/>
                        </a:rPr>
                        <a:t>dụng</a:t>
                      </a:r>
                      <a:r>
                        <a:rPr lang="en-US" sz="3000" dirty="0">
                          <a:effectLst/>
                          <a:latin typeface="Josefin Sans" panose="020B0604020202020204" charset="0"/>
                        </a:rPr>
                        <a:t> </a:t>
                      </a:r>
                      <a:r>
                        <a:rPr lang="en-US" sz="3000" dirty="0" err="1">
                          <a:effectLst/>
                          <a:latin typeface="Josefin Sans" panose="020B0604020202020204" charset="0"/>
                        </a:rPr>
                        <a:t>được</a:t>
                      </a:r>
                      <a:r>
                        <a:rPr lang="en-US" sz="3000" dirty="0">
                          <a:effectLst/>
                          <a:latin typeface="Josefin Sans" panose="020B0604020202020204" charset="0"/>
                        </a:rPr>
                        <a:t> </a:t>
                      </a:r>
                      <a:r>
                        <a:rPr lang="en-US" sz="3000" dirty="0" err="1">
                          <a:effectLst/>
                          <a:latin typeface="Josefin Sans" panose="020B0604020202020204" charset="0"/>
                        </a:rPr>
                        <a:t>trên</a:t>
                      </a:r>
                      <a:r>
                        <a:rPr lang="en-US" sz="3000" dirty="0">
                          <a:effectLst/>
                          <a:latin typeface="Josefin Sans" panose="020B0604020202020204" charset="0"/>
                        </a:rPr>
                        <a:t> </a:t>
                      </a:r>
                      <a:r>
                        <a:rPr lang="en-US" sz="3000" dirty="0" err="1">
                          <a:effectLst/>
                          <a:latin typeface="Josefin Sans" panose="020B0604020202020204" charset="0"/>
                        </a:rPr>
                        <a:t>máy</a:t>
                      </a:r>
                      <a:r>
                        <a:rPr lang="en-US" sz="3000" dirty="0">
                          <a:effectLst/>
                          <a:latin typeface="Josefin Sans" panose="020B0604020202020204" charset="0"/>
                        </a:rPr>
                        <a:t> </a:t>
                      </a:r>
                      <a:r>
                        <a:rPr lang="en-US" sz="3000" dirty="0" err="1">
                          <a:effectLst/>
                          <a:latin typeface="Josefin Sans" panose="020B0604020202020204" charset="0"/>
                        </a:rPr>
                        <a:t>ảo</a:t>
                      </a:r>
                      <a:r>
                        <a:rPr lang="en-US" sz="3000" dirty="0">
                          <a:effectLst/>
                          <a:latin typeface="Josefin Sans" panose="020B0604020202020204" charset="0"/>
                        </a:rPr>
                        <a:t> hay </a:t>
                      </a:r>
                      <a:r>
                        <a:rPr lang="en-US" sz="3000" dirty="0" err="1">
                          <a:effectLst/>
                          <a:latin typeface="Josefin Sans" panose="020B0604020202020204" charset="0"/>
                        </a:rPr>
                        <a:t>không</a:t>
                      </a:r>
                      <a:r>
                        <a:rPr lang="en-US" sz="3000" dirty="0">
                          <a:effectLst/>
                          <a:latin typeface="Josefin Sans" panose="020B0604020202020204" charset="0"/>
                        </a:rPr>
                        <a:t>?</a:t>
                      </a:r>
                      <a:endParaRPr lang="en-GB" sz="30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3000">
                          <a:effectLst/>
                          <a:latin typeface="Josefin Sans" panose="020B0604020202020204" charset="0"/>
                        </a:rPr>
                        <a:t>x</a:t>
                      </a:r>
                      <a:endParaRPr lang="en-GB" sz="300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3000">
                          <a:effectLst/>
                          <a:latin typeface="Josefin Sans" panose="020B0604020202020204" charset="0"/>
                        </a:rPr>
                        <a:t> </a:t>
                      </a:r>
                      <a:endParaRPr lang="en-GB" sz="300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4"/>
                  </a:ext>
                </a:extLst>
              </a:tr>
              <a:tr h="778358">
                <a:tc>
                  <a:txBody>
                    <a:bodyPr/>
                    <a:lstStyle/>
                    <a:p>
                      <a:pPr>
                        <a:lnSpc>
                          <a:spcPct val="107000"/>
                        </a:lnSpc>
                        <a:spcAft>
                          <a:spcPts val="0"/>
                        </a:spcAft>
                      </a:pPr>
                      <a:r>
                        <a:rPr lang="en-US" sz="3000" dirty="0" err="1">
                          <a:effectLst/>
                          <a:latin typeface="Josefin Sans" panose="020B0604020202020204" charset="0"/>
                        </a:rPr>
                        <a:t>Phần</a:t>
                      </a:r>
                      <a:r>
                        <a:rPr lang="en-US" sz="3000" dirty="0">
                          <a:effectLst/>
                          <a:latin typeface="Josefin Sans" panose="020B0604020202020204" charset="0"/>
                        </a:rPr>
                        <a:t> </a:t>
                      </a:r>
                      <a:r>
                        <a:rPr lang="en-US" sz="3000" dirty="0" err="1">
                          <a:effectLst/>
                          <a:latin typeface="Josefin Sans" panose="020B0604020202020204" charset="0"/>
                        </a:rPr>
                        <a:t>mềm</a:t>
                      </a:r>
                      <a:r>
                        <a:rPr lang="en-US" sz="3000" dirty="0">
                          <a:effectLst/>
                          <a:latin typeface="Josefin Sans" panose="020B0604020202020204" charset="0"/>
                        </a:rPr>
                        <a:t> </a:t>
                      </a:r>
                      <a:r>
                        <a:rPr lang="en-US" sz="3000" dirty="0" err="1">
                          <a:effectLst/>
                          <a:latin typeface="Josefin Sans" panose="020B0604020202020204" charset="0"/>
                        </a:rPr>
                        <a:t>có</a:t>
                      </a:r>
                      <a:r>
                        <a:rPr lang="en-US" sz="3000" dirty="0">
                          <a:effectLst/>
                          <a:latin typeface="Josefin Sans" panose="020B0604020202020204" charset="0"/>
                        </a:rPr>
                        <a:t> </a:t>
                      </a:r>
                      <a:r>
                        <a:rPr lang="en-US" sz="3000" dirty="0" err="1">
                          <a:effectLst/>
                          <a:latin typeface="Josefin Sans" panose="020B0604020202020204" charset="0"/>
                        </a:rPr>
                        <a:t>bắt</a:t>
                      </a:r>
                      <a:r>
                        <a:rPr lang="en-US" sz="3000" dirty="0">
                          <a:effectLst/>
                          <a:latin typeface="Josefin Sans" panose="020B0604020202020204" charset="0"/>
                        </a:rPr>
                        <a:t> </a:t>
                      </a:r>
                      <a:r>
                        <a:rPr lang="en-US" sz="3000" dirty="0" err="1">
                          <a:effectLst/>
                          <a:latin typeface="Josefin Sans" panose="020B0604020202020204" charset="0"/>
                        </a:rPr>
                        <a:t>buộc</a:t>
                      </a:r>
                      <a:r>
                        <a:rPr lang="en-US" sz="3000" dirty="0">
                          <a:effectLst/>
                          <a:latin typeface="Josefin Sans" panose="020B0604020202020204" charset="0"/>
                        </a:rPr>
                        <a:t> </a:t>
                      </a:r>
                      <a:r>
                        <a:rPr lang="en-US" sz="3000" dirty="0" err="1">
                          <a:effectLst/>
                          <a:latin typeface="Josefin Sans" panose="020B0604020202020204" charset="0"/>
                        </a:rPr>
                        <a:t>tạo</a:t>
                      </a:r>
                      <a:r>
                        <a:rPr lang="en-US" sz="3000" dirty="0">
                          <a:effectLst/>
                          <a:latin typeface="Josefin Sans" panose="020B0604020202020204" charset="0"/>
                        </a:rPr>
                        <a:t> </a:t>
                      </a:r>
                      <a:r>
                        <a:rPr lang="en-US" sz="3000" dirty="0" err="1">
                          <a:effectLst/>
                          <a:latin typeface="Josefin Sans" panose="020B0604020202020204" charset="0"/>
                        </a:rPr>
                        <a:t>tài</a:t>
                      </a:r>
                      <a:r>
                        <a:rPr lang="en-US" sz="3000" dirty="0">
                          <a:effectLst/>
                          <a:latin typeface="Josefin Sans" panose="020B0604020202020204" charset="0"/>
                        </a:rPr>
                        <a:t> </a:t>
                      </a:r>
                      <a:r>
                        <a:rPr lang="en-US" sz="3000" dirty="0" err="1">
                          <a:effectLst/>
                          <a:latin typeface="Josefin Sans" panose="020B0604020202020204" charset="0"/>
                        </a:rPr>
                        <a:t>khoản</a:t>
                      </a:r>
                      <a:r>
                        <a:rPr lang="en-US" sz="3000" dirty="0">
                          <a:effectLst/>
                          <a:latin typeface="Josefin Sans" panose="020B0604020202020204" charset="0"/>
                        </a:rPr>
                        <a:t> </a:t>
                      </a:r>
                      <a:r>
                        <a:rPr lang="en-US" sz="3000" dirty="0" err="1">
                          <a:effectLst/>
                          <a:latin typeface="Josefin Sans" panose="020B0604020202020204" charset="0"/>
                        </a:rPr>
                        <a:t>thì</a:t>
                      </a:r>
                      <a:r>
                        <a:rPr lang="en-US" sz="3000" dirty="0">
                          <a:effectLst/>
                          <a:latin typeface="Josefin Sans" panose="020B0604020202020204" charset="0"/>
                        </a:rPr>
                        <a:t> </a:t>
                      </a:r>
                      <a:r>
                        <a:rPr lang="en-US" sz="3000" dirty="0" err="1">
                          <a:effectLst/>
                          <a:latin typeface="Josefin Sans" panose="020B0604020202020204" charset="0"/>
                        </a:rPr>
                        <a:t>mới</a:t>
                      </a:r>
                      <a:r>
                        <a:rPr lang="en-US" sz="3000" dirty="0">
                          <a:effectLst/>
                          <a:latin typeface="Josefin Sans" panose="020B0604020202020204" charset="0"/>
                        </a:rPr>
                        <a:t> </a:t>
                      </a:r>
                      <a:r>
                        <a:rPr lang="en-US" sz="3000" dirty="0" err="1">
                          <a:effectLst/>
                          <a:latin typeface="Josefin Sans" panose="020B0604020202020204" charset="0"/>
                        </a:rPr>
                        <a:t>sử</a:t>
                      </a:r>
                      <a:r>
                        <a:rPr lang="en-US" sz="3000" dirty="0">
                          <a:effectLst/>
                          <a:latin typeface="Josefin Sans" panose="020B0604020202020204" charset="0"/>
                        </a:rPr>
                        <a:t> </a:t>
                      </a:r>
                      <a:r>
                        <a:rPr lang="en-US" sz="3000" dirty="0" err="1">
                          <a:effectLst/>
                          <a:latin typeface="Josefin Sans" panose="020B0604020202020204" charset="0"/>
                        </a:rPr>
                        <a:t>dụng</a:t>
                      </a:r>
                      <a:r>
                        <a:rPr lang="en-US" sz="3000" dirty="0">
                          <a:effectLst/>
                          <a:latin typeface="Josefin Sans" panose="020B0604020202020204" charset="0"/>
                        </a:rPr>
                        <a:t> </a:t>
                      </a:r>
                      <a:r>
                        <a:rPr lang="en-US" sz="3000" dirty="0" err="1">
                          <a:effectLst/>
                          <a:latin typeface="Josefin Sans" panose="020B0604020202020204" charset="0"/>
                        </a:rPr>
                        <a:t>được</a:t>
                      </a:r>
                      <a:r>
                        <a:rPr lang="en-US" sz="3000" dirty="0">
                          <a:effectLst/>
                          <a:latin typeface="Josefin Sans" panose="020B0604020202020204" charset="0"/>
                        </a:rPr>
                        <a:t> </a:t>
                      </a:r>
                      <a:r>
                        <a:rPr lang="en-US" sz="3000" dirty="0" err="1">
                          <a:effectLst/>
                          <a:latin typeface="Josefin Sans" panose="020B0604020202020204" charset="0"/>
                        </a:rPr>
                        <a:t>không</a:t>
                      </a:r>
                      <a:endParaRPr lang="en-GB" sz="30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endParaRPr lang="en-GB" sz="3000" dirty="0">
                        <a:effectLst/>
                        <a:latin typeface="Josefin Sans" panose="020B0604020202020204" charset="0"/>
                        <a:ea typeface="Aptos"/>
                        <a:cs typeface="Arial" panose="020B0604020202020204" pitchFamily="34" charset="0"/>
                      </a:endParaRPr>
                    </a:p>
                  </a:txBody>
                  <a:tcPr marL="68580" marR="68580" marT="0" marB="0"/>
                </a:tc>
                <a:tc>
                  <a:txBody>
                    <a:bodyPr/>
                    <a:lstStyle/>
                    <a:p>
                      <a:pPr algn="ctr">
                        <a:lnSpc>
                          <a:spcPct val="107000"/>
                        </a:lnSpc>
                        <a:spcAft>
                          <a:spcPts val="0"/>
                        </a:spcAft>
                      </a:pPr>
                      <a:r>
                        <a:rPr lang="en-US" sz="3000" dirty="0">
                          <a:effectLst/>
                          <a:latin typeface="Josefin Sans" panose="020B0604020202020204" charset="0"/>
                        </a:rPr>
                        <a:t> </a:t>
                      </a:r>
                      <a:r>
                        <a:rPr lang="vi-VN" sz="3000" dirty="0">
                          <a:effectLst/>
                          <a:latin typeface="Josefin Sans" panose="020B0604020202020204" charset="0"/>
                        </a:rPr>
                        <a:t>x</a:t>
                      </a:r>
                      <a:endParaRPr lang="en-GB" sz="3000" dirty="0">
                        <a:effectLst/>
                        <a:latin typeface="Josefin Sans" panose="020B0604020202020204" charset="0"/>
                        <a:ea typeface="Aptos"/>
                        <a:cs typeface="Arial" panose="020B0604020202020204" pitchFamily="34"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676042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xit" presetSubtype="0" fill="hold" grpId="0" nodeType="withEffect">
                                  <p:stCondLst>
                                    <p:cond delay="20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3" name="TextBox 3"/>
          <p:cNvSpPr txBox="1"/>
          <p:nvPr/>
        </p:nvSpPr>
        <p:spPr>
          <a:xfrm>
            <a:off x="762000" y="1790700"/>
            <a:ext cx="16490948" cy="932948"/>
          </a:xfrm>
          <a:prstGeom prst="rect">
            <a:avLst/>
          </a:prstGeom>
        </p:spPr>
        <p:txBody>
          <a:bodyPr lIns="0" tIns="0" rIns="0" bIns="0" rtlCol="0" anchor="t">
            <a:spAutoFit/>
          </a:bodyPr>
          <a:lstStyle/>
          <a:p>
            <a:pPr algn="ctr">
              <a:lnSpc>
                <a:spcPts val="7680"/>
              </a:lnSpc>
            </a:pPr>
            <a:r>
              <a:rPr lang="vi-VN" sz="5000" dirty="0">
                <a:solidFill>
                  <a:srgbClr val="94DDDE"/>
                </a:solidFill>
                <a:latin typeface="Josefin Sans Bold"/>
              </a:rPr>
              <a:t>TEST CASES &amp; TEST SCENARIO</a:t>
            </a:r>
            <a:endParaRPr lang="en-US" sz="5000" dirty="0">
              <a:solidFill>
                <a:srgbClr val="94DDDE"/>
              </a:solidFill>
              <a:latin typeface="Josefin Sans Bold"/>
            </a:endParaRPr>
          </a:p>
        </p:txBody>
      </p:sp>
      <p:sp>
        <p:nvSpPr>
          <p:cNvPr id="7" name="Subtitle 6"/>
          <p:cNvSpPr>
            <a:spLocks noGrp="1"/>
          </p:cNvSpPr>
          <p:nvPr>
            <p:ph type="subTitle" idx="1"/>
          </p:nvPr>
        </p:nvSpPr>
        <p:spPr>
          <a:xfrm>
            <a:off x="3647279" y="4305300"/>
            <a:ext cx="10720389" cy="1905000"/>
          </a:xfrm>
        </p:spPr>
        <p:txBody>
          <a:bodyPr>
            <a:noAutofit/>
          </a:bodyPr>
          <a:lstStyle/>
          <a:p>
            <a:r>
              <a:rPr lang="en-US" sz="6000" b="1" dirty="0">
                <a:solidFill>
                  <a:schemeClr val="accent2"/>
                </a:solidFill>
                <a:latin typeface="Josefin Sans" panose="020B0604020202020204" charset="0"/>
                <a:hlinkClick r:id="rId2"/>
              </a:rPr>
              <a:t>A05_Profile_Testing.xlsx</a:t>
            </a:r>
            <a:endParaRPr lang="en-GB" sz="6000" b="1" dirty="0">
              <a:solidFill>
                <a:schemeClr val="accent2"/>
              </a:solidFill>
              <a:latin typeface="Josefin Sans" panose="020B0604020202020204" charset="0"/>
            </a:endParaRPr>
          </a:p>
        </p:txBody>
      </p:sp>
    </p:spTree>
    <p:extLst>
      <p:ext uri="{BB962C8B-B14F-4D97-AF65-F5344CB8AC3E}">
        <p14:creationId xmlns:p14="http://schemas.microsoft.com/office/powerpoint/2010/main" val="14714097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0928B318-E20B-B383-B5DD-49E6F83EBA6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FE316FB-0E5B-F40A-D71A-6C39F63809EB}"/>
              </a:ext>
            </a:extLst>
          </p:cNvPr>
          <p:cNvSpPr txBox="1"/>
          <p:nvPr/>
        </p:nvSpPr>
        <p:spPr>
          <a:xfrm>
            <a:off x="762000" y="1790700"/>
            <a:ext cx="16490948" cy="932948"/>
          </a:xfrm>
          <a:prstGeom prst="rect">
            <a:avLst/>
          </a:prstGeom>
        </p:spPr>
        <p:txBody>
          <a:bodyPr lIns="0" tIns="0" rIns="0" bIns="0" rtlCol="0" anchor="t">
            <a:spAutoFit/>
          </a:bodyPr>
          <a:lstStyle/>
          <a:p>
            <a:pPr algn="ctr">
              <a:lnSpc>
                <a:spcPts val="7680"/>
              </a:lnSpc>
            </a:pPr>
            <a:r>
              <a:rPr lang="vi-VN" sz="5000" dirty="0" err="1">
                <a:solidFill>
                  <a:srgbClr val="94DDDE"/>
                </a:solidFill>
                <a:latin typeface="Josefin Sans Bold"/>
              </a:rPr>
              <a:t>Jira</a:t>
            </a:r>
            <a:r>
              <a:rPr lang="vi-VN" sz="5000" dirty="0">
                <a:solidFill>
                  <a:srgbClr val="94DDDE"/>
                </a:solidFill>
                <a:latin typeface="Josefin Sans Bold"/>
              </a:rPr>
              <a:t> </a:t>
            </a:r>
            <a:r>
              <a:rPr lang="vi-VN" sz="5000" dirty="0" err="1">
                <a:solidFill>
                  <a:srgbClr val="94DDDE"/>
                </a:solidFill>
                <a:latin typeface="Josefin Sans Bold"/>
              </a:rPr>
              <a:t>Link</a:t>
            </a:r>
            <a:r>
              <a:rPr lang="vi-VN" sz="5000" dirty="0">
                <a:solidFill>
                  <a:srgbClr val="94DDDE"/>
                </a:solidFill>
                <a:latin typeface="Josefin Sans Bold"/>
              </a:rPr>
              <a:t>:</a:t>
            </a:r>
            <a:endParaRPr lang="en-US" sz="5000" dirty="0">
              <a:solidFill>
                <a:srgbClr val="94DDDE"/>
              </a:solidFill>
              <a:latin typeface="Josefin Sans Bold"/>
            </a:endParaRPr>
          </a:p>
        </p:txBody>
      </p:sp>
      <p:sp>
        <p:nvSpPr>
          <p:cNvPr id="7" name="Subtitle 6">
            <a:extLst>
              <a:ext uri="{FF2B5EF4-FFF2-40B4-BE49-F238E27FC236}">
                <a16:creationId xmlns:a16="http://schemas.microsoft.com/office/drawing/2014/main" id="{D3DC69B7-F3F8-D280-4171-A847B4F75D3E}"/>
              </a:ext>
            </a:extLst>
          </p:cNvPr>
          <p:cNvSpPr>
            <a:spLocks noGrp="1"/>
          </p:cNvSpPr>
          <p:nvPr>
            <p:ph type="subTitle" idx="1"/>
          </p:nvPr>
        </p:nvSpPr>
        <p:spPr>
          <a:xfrm>
            <a:off x="3647279" y="3009900"/>
            <a:ext cx="10720389" cy="1905000"/>
          </a:xfrm>
        </p:spPr>
        <p:txBody>
          <a:bodyPr>
            <a:noAutofit/>
          </a:bodyPr>
          <a:lstStyle/>
          <a:p>
            <a:r>
              <a:rPr lang="en-US" sz="6000" b="1" dirty="0">
                <a:solidFill>
                  <a:schemeClr val="accent2"/>
                </a:solidFill>
                <a:latin typeface="Josefin Sans" panose="020B0604020202020204" charset="0"/>
              </a:rPr>
              <a:t>https://sela1005.atlassian.net/jira/software/projects/SCRUM/boards/1/backlog?atlOrigin=eyJpIjoiYTJlMWNjNGMzZDQ4NDQzMzgwMjJiODM4ZDYyYmM2ZDYiLCJwIjoiaiJ9</a:t>
            </a:r>
            <a:endParaRPr lang="en-GB" sz="6000" b="1" dirty="0">
              <a:solidFill>
                <a:schemeClr val="accent2"/>
              </a:solidFill>
              <a:latin typeface="Josefin Sans" panose="020B0604020202020204" charset="0"/>
            </a:endParaRPr>
          </a:p>
        </p:txBody>
      </p:sp>
    </p:spTree>
    <p:extLst>
      <p:ext uri="{BB962C8B-B14F-4D97-AF65-F5344CB8AC3E}">
        <p14:creationId xmlns:p14="http://schemas.microsoft.com/office/powerpoint/2010/main" val="36903820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AB4776EA-4E59-BE76-8586-773FF4EACB6C}"/>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24284E2D-07D4-19DA-1EE9-EC4DE2180BAB}"/>
              </a:ext>
            </a:extLst>
          </p:cNvPr>
          <p:cNvSpPr txBox="1"/>
          <p:nvPr/>
        </p:nvSpPr>
        <p:spPr>
          <a:xfrm>
            <a:off x="8915400" y="4063050"/>
            <a:ext cx="8382000" cy="1974900"/>
          </a:xfrm>
          <a:prstGeom prst="rect">
            <a:avLst/>
          </a:prstGeom>
        </p:spPr>
        <p:txBody>
          <a:bodyPr wrap="square" lIns="0" tIns="0" rIns="0" bIns="0" rtlCol="0" anchor="t">
            <a:spAutoFit/>
          </a:bodyPr>
          <a:lstStyle/>
          <a:p>
            <a:pPr>
              <a:lnSpc>
                <a:spcPts val="7559"/>
              </a:lnSpc>
            </a:pPr>
            <a:r>
              <a:rPr lang="vi-VN" sz="7000" dirty="0">
                <a:solidFill>
                  <a:srgbClr val="F7B4A7"/>
                </a:solidFill>
                <a:latin typeface="Josefin Sans Bold"/>
              </a:rPr>
              <a:t>1. Kiểm thử phần mềm</a:t>
            </a:r>
            <a:endParaRPr lang="en-US" sz="7000" dirty="0">
              <a:solidFill>
                <a:srgbClr val="F7B4A7"/>
              </a:solidFill>
              <a:latin typeface="Javanese Text" panose="02000000000000000000" pitchFamily="2" charset="0"/>
            </a:endParaRPr>
          </a:p>
        </p:txBody>
      </p:sp>
      <p:sp>
        <p:nvSpPr>
          <p:cNvPr id="6" name="Freeform 6">
            <a:extLst>
              <a:ext uri="{FF2B5EF4-FFF2-40B4-BE49-F238E27FC236}">
                <a16:creationId xmlns:a16="http://schemas.microsoft.com/office/drawing/2014/main" id="{E7BBD5C9-9927-8233-184A-8BFC1EA23A6D}"/>
              </a:ext>
            </a:extLst>
          </p:cNvPr>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09A42F5-568B-BA76-D408-6A45B239F3D4}"/>
              </a:ext>
            </a:extLst>
          </p:cNvPr>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334A5A9D-024A-5FDA-BCC4-BBB930E1826A}"/>
              </a:ext>
            </a:extLst>
          </p:cNvPr>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24387059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fill="hold"/>
                                        <p:tgtEl>
                                          <p:spTgt spid="6"/>
                                        </p:tgtEl>
                                        <p:attrNameLst>
                                          <p:attrName>ppt_x</p:attrName>
                                        </p:attrNameLst>
                                      </p:cBhvr>
                                      <p:tavLst>
                                        <p:tav tm="0">
                                          <p:val>
                                            <p:strVal val="0-#ppt_w/2"/>
                                          </p:val>
                                        </p:tav>
                                        <p:tav tm="100000">
                                          <p:val>
                                            <p:strVal val="#ppt_x"/>
                                          </p:val>
                                        </p:tav>
                                      </p:tavLst>
                                    </p:anim>
                                    <p:anim calcmode="lin" valueType="num">
                                      <p:cBhvr additive="base">
                                        <p:cTn id="8" dur="7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900" fill="hold"/>
                                        <p:tgtEl>
                                          <p:spTgt spid="7"/>
                                        </p:tgtEl>
                                        <p:attrNameLst>
                                          <p:attrName>ppt_x</p:attrName>
                                        </p:attrNameLst>
                                      </p:cBhvr>
                                      <p:tavLst>
                                        <p:tav tm="0">
                                          <p:val>
                                            <p:strVal val="0-#ppt_w/2"/>
                                          </p:val>
                                        </p:tav>
                                        <p:tav tm="100000">
                                          <p:val>
                                            <p:strVal val="#ppt_x"/>
                                          </p:val>
                                        </p:tav>
                                      </p:tavLst>
                                    </p:anim>
                                    <p:anim calcmode="lin" valueType="num">
                                      <p:cBhvr additive="base">
                                        <p:cTn id="12" dur="9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00" fill="hold"/>
                                        <p:tgtEl>
                                          <p:spTgt spid="8"/>
                                        </p:tgtEl>
                                        <p:attrNameLst>
                                          <p:attrName>ppt_x</p:attrName>
                                        </p:attrNameLst>
                                      </p:cBhvr>
                                      <p:tavLst>
                                        <p:tav tm="0">
                                          <p:val>
                                            <p:strVal val="0-#ppt_w/2"/>
                                          </p:val>
                                        </p:tav>
                                        <p:tav tm="100000">
                                          <p:val>
                                            <p:strVal val="#ppt_x"/>
                                          </p:val>
                                        </p:tav>
                                      </p:tavLst>
                                    </p:anim>
                                    <p:anim calcmode="lin" valueType="num">
                                      <p:cBhvr additive="base">
                                        <p:cTn id="16" dur="12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6" fill="hold" grpId="1" nodeType="clickEffect">
                                  <p:stCondLst>
                                    <p:cond delay="25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6" fill="hold" grpId="1" nodeType="withEffect">
                                  <p:stCondLst>
                                    <p:cond delay="100"/>
                                  </p:stCondLst>
                                  <p:childTnLst>
                                    <p:anim calcmode="lin" valueType="num">
                                      <p:cBhvr additive="base">
                                        <p:cTn id="24" dur="500"/>
                                        <p:tgtEl>
                                          <p:spTgt spid="7"/>
                                        </p:tgtEl>
                                        <p:attrNameLst>
                                          <p:attrName>ppt_x</p:attrName>
                                        </p:attrNameLst>
                                      </p:cBhvr>
                                      <p:tavLst>
                                        <p:tav tm="0">
                                          <p:val>
                                            <p:strVal val="ppt_x"/>
                                          </p:val>
                                        </p:tav>
                                        <p:tav tm="100000">
                                          <p:val>
                                            <p:strVal val="1+ppt_w/2"/>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par>
                                <p:cTn id="27" presetID="2" presetClass="exit" presetSubtype="6" fill="hold" grpId="1" nodeType="withEffect">
                                  <p:stCondLst>
                                    <p:cond delay="200"/>
                                  </p:stCondLst>
                                  <p:childTnLst>
                                    <p:anim calcmode="lin" valueType="num">
                                      <p:cBhvr additive="base">
                                        <p:cTn id="28" dur="500"/>
                                        <p:tgtEl>
                                          <p:spTgt spid="8"/>
                                        </p:tgtEl>
                                        <p:attrNameLst>
                                          <p:attrName>ppt_x</p:attrName>
                                        </p:attrNameLst>
                                      </p:cBhvr>
                                      <p:tavLst>
                                        <p:tav tm="0">
                                          <p:val>
                                            <p:strVal val="ppt_x"/>
                                          </p:val>
                                        </p:tav>
                                        <p:tav tm="100000">
                                          <p:val>
                                            <p:strVal val="1+ppt_w/2"/>
                                          </p:val>
                                        </p:tav>
                                      </p:tavLst>
                                    </p:anim>
                                    <p:anim calcmode="lin" valueType="num">
                                      <p:cBhvr additive="base">
                                        <p:cTn id="29" dur="500"/>
                                        <p:tgtEl>
                                          <p:spTgt spid="8"/>
                                        </p:tgtEl>
                                        <p:attrNameLst>
                                          <p:attrName>ppt_y</p:attrName>
                                        </p:attrNameLst>
                                      </p:cBhvr>
                                      <p:tavLst>
                                        <p:tav tm="0">
                                          <p:val>
                                            <p:strVal val="ppt_y"/>
                                          </p:val>
                                        </p:tav>
                                        <p:tav tm="100000">
                                          <p:val>
                                            <p:strVal val="1+ppt_h/2"/>
                                          </p:val>
                                        </p:tav>
                                      </p:tavLst>
                                    </p:anim>
                                    <p:set>
                                      <p:cBhvr>
                                        <p:cTn id="3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3D039E-3052-34CC-1D82-656F9FF55F8D}"/>
              </a:ext>
            </a:extLst>
          </p:cNvPr>
          <p:cNvSpPr/>
          <p:nvPr/>
        </p:nvSpPr>
        <p:spPr>
          <a:xfrm>
            <a:off x="0" y="0"/>
            <a:ext cx="18288000" cy="10287000"/>
          </a:xfrm>
          <a:prstGeom prst="rect">
            <a:avLst/>
          </a:prstGeom>
          <a:solidFill>
            <a:srgbClr val="0049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3">
            <a:extLst>
              <a:ext uri="{FF2B5EF4-FFF2-40B4-BE49-F238E27FC236}">
                <a16:creationId xmlns:a16="http://schemas.microsoft.com/office/drawing/2014/main" id="{860876A6-AE78-AC5E-39C8-255ADF6AFCA8}"/>
              </a:ext>
            </a:extLst>
          </p:cNvPr>
          <p:cNvSpPr txBox="1"/>
          <p:nvPr/>
        </p:nvSpPr>
        <p:spPr>
          <a:xfrm>
            <a:off x="1574828" y="4317472"/>
            <a:ext cx="10578305" cy="165205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6530"/>
              </a:lnSpc>
            </a:pPr>
            <a:r>
              <a:rPr lang="vi-VN" sz="5025" dirty="0">
                <a:solidFill>
                  <a:srgbClr val="F7B4A7"/>
                </a:solidFill>
                <a:latin typeface="Josefin Sans Bold" panose="00000800000000000000"/>
              </a:rPr>
              <a:t>Cảm ơn cô và các bạn đã lắng nghe. </a:t>
            </a:r>
            <a:endParaRPr lang="en-US" sz="5025" dirty="0">
              <a:solidFill>
                <a:srgbClr val="F7B4A7"/>
              </a:solidFill>
              <a:latin typeface="Josefin Sans Bold" panose="00000800000000000000"/>
            </a:endParaRPr>
          </a:p>
        </p:txBody>
      </p:sp>
      <p:sp>
        <p:nvSpPr>
          <p:cNvPr id="4" name="Freeform 5">
            <a:extLst>
              <a:ext uri="{FF2B5EF4-FFF2-40B4-BE49-F238E27FC236}">
                <a16:creationId xmlns:a16="http://schemas.microsoft.com/office/drawing/2014/main" id="{47777A9C-4DCF-AD4A-9A89-427A67E126D6}"/>
              </a:ext>
            </a:extLst>
          </p:cNvPr>
          <p:cNvSpPr/>
          <p:nvPr/>
        </p:nvSpPr>
        <p:spPr>
          <a:xfrm>
            <a:off x="13050547" y="1702435"/>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Tree>
    <p:extLst>
      <p:ext uri="{BB962C8B-B14F-4D97-AF65-F5344CB8AC3E}">
        <p14:creationId xmlns:p14="http://schemas.microsoft.com/office/powerpoint/2010/main" val="23380432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63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1" nodeType="clickEffect">
                                  <p:stCondLst>
                                    <p:cond delay="0"/>
                                  </p:stCondLst>
                                  <p:childTnLst>
                                    <p:animEffect transition="out" filter="wipe(left)">
                                      <p:cBhvr>
                                        <p:cTn id="14" dur="630"/>
                                        <p:tgtEl>
                                          <p:spTgt spid="5"/>
                                        </p:tgtEl>
                                      </p:cBhvr>
                                    </p:animEffect>
                                    <p:set>
                                      <p:cBhvr>
                                        <p:cTn id="15" dur="1" fill="hold">
                                          <p:stCondLst>
                                            <p:cond delay="629"/>
                                          </p:stCondLst>
                                        </p:cTn>
                                        <p:tgtEl>
                                          <p:spTgt spid="5"/>
                                        </p:tgtEl>
                                        <p:attrNameLst>
                                          <p:attrName>style.visibility</p:attrName>
                                        </p:attrNameLst>
                                      </p:cBhvr>
                                      <p:to>
                                        <p:strVal val="hidden"/>
                                      </p:to>
                                    </p:set>
                                  </p:childTnLst>
                                </p:cTn>
                              </p:par>
                              <p:par>
                                <p:cTn id="16" presetID="22" presetClass="exit" presetSubtype="8" fill="hold" grpId="1" nodeType="withEffect">
                                  <p:stCondLst>
                                    <p:cond delay="300"/>
                                  </p:stCondLst>
                                  <p:childTnLst>
                                    <p:animEffect transition="out" filter="wipe(left)">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animBg="1"/>
      <p:bldP spid="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4" name="TextBox 4"/>
          <p:cNvSpPr txBox="1"/>
          <p:nvPr/>
        </p:nvSpPr>
        <p:spPr>
          <a:xfrm>
            <a:off x="876300" y="191012"/>
            <a:ext cx="16535400" cy="986809"/>
          </a:xfrm>
          <a:prstGeom prst="rect">
            <a:avLst/>
          </a:prstGeom>
        </p:spPr>
        <p:txBody>
          <a:bodyPr lIns="0" tIns="0" rIns="0" bIns="0" rtlCol="0" anchor="t">
            <a:spAutoFit/>
          </a:bodyPr>
          <a:lstStyle/>
          <a:p>
            <a:pPr marL="1143000" indent="-1143000">
              <a:lnSpc>
                <a:spcPts val="7680"/>
              </a:lnSpc>
              <a:buFont typeface="+mj-lt"/>
              <a:buAutoNum type="romanUcPeriod"/>
            </a:pPr>
            <a:r>
              <a:rPr lang="vi-VN" sz="6400" b="1" dirty="0">
                <a:solidFill>
                  <a:srgbClr val="31356E"/>
                </a:solidFill>
                <a:latin typeface="Josefin Sans" panose="020B0604020202020204" charset="0"/>
              </a:rPr>
              <a:t>Lý thuyết</a:t>
            </a:r>
            <a:endParaRPr lang="en-US" sz="6400" b="1" dirty="0">
              <a:solidFill>
                <a:srgbClr val="31356E"/>
              </a:solidFill>
              <a:latin typeface="Josefin Sans" panose="020B0604020202020204" charset="0"/>
            </a:endParaRPr>
          </a:p>
        </p:txBody>
      </p:sp>
      <p:sp>
        <p:nvSpPr>
          <p:cNvPr id="5" name="TextBox 5"/>
          <p:cNvSpPr txBox="1"/>
          <p:nvPr/>
        </p:nvSpPr>
        <p:spPr>
          <a:xfrm>
            <a:off x="0" y="2628900"/>
            <a:ext cx="16240602" cy="738664"/>
          </a:xfrm>
          <a:prstGeom prst="rect">
            <a:avLst/>
          </a:prstGeom>
        </p:spPr>
        <p:txBody>
          <a:bodyPr wrap="square" lIns="0" tIns="0" rIns="0" bIns="0" rtlCol="0" anchor="t">
            <a:spAutoFit/>
          </a:bodyPr>
          <a:lstStyle/>
          <a:p>
            <a:pPr marL="1885950" lvl="3" indent="-514350" algn="just">
              <a:buFont typeface="Arial" panose="020B0604020202020204" pitchFamily="34" charset="0"/>
              <a:buChar char="•"/>
            </a:pPr>
            <a:r>
              <a:rPr lang="vi-VN" sz="4800" dirty="0">
                <a:solidFill>
                  <a:schemeClr val="accent2"/>
                </a:solidFill>
                <a:latin typeface="Josefin Sans" panose="020B0604020202020204" charset="0"/>
              </a:rPr>
              <a:t>Định nghĩa kiểm thử phần mềm</a:t>
            </a:r>
          </a:p>
        </p:txBody>
      </p:sp>
      <p:sp>
        <p:nvSpPr>
          <p:cNvPr id="6" name="Freeform 11"/>
          <p:cNvSpPr/>
          <p:nvPr/>
        </p:nvSpPr>
        <p:spPr>
          <a:xfrm rot="714594">
            <a:off x="10363540" y="-1646926"/>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7" name="Freeform 9"/>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8" name="TextBox 5">
            <a:extLst>
              <a:ext uri="{FF2B5EF4-FFF2-40B4-BE49-F238E27FC236}">
                <a16:creationId xmlns:a16="http://schemas.microsoft.com/office/drawing/2014/main" id="{128CB532-5875-8917-923F-3AF50B7F7BFB}"/>
              </a:ext>
            </a:extLst>
          </p:cNvPr>
          <p:cNvSpPr txBox="1"/>
          <p:nvPr/>
        </p:nvSpPr>
        <p:spPr>
          <a:xfrm>
            <a:off x="452199" y="4152900"/>
            <a:ext cx="16240602" cy="2215991"/>
          </a:xfrm>
          <a:prstGeom prst="rect">
            <a:avLst/>
          </a:prstGeom>
        </p:spPr>
        <p:txBody>
          <a:bodyPr wrap="square" lIns="0" tIns="0" rIns="0" bIns="0" rtlCol="0" anchor="t">
            <a:spAutoFit/>
          </a:bodyPr>
          <a:lstStyle/>
          <a:p>
            <a:pPr lvl="2"/>
            <a:r>
              <a:rPr lang="vi-VN" sz="4800" dirty="0">
                <a:solidFill>
                  <a:srgbClr val="FF0000"/>
                </a:solidFill>
              </a:rPr>
              <a:t>Kiểm thử phần mềm là quá trình xác minh và đánh giá phần mềm để đảm bảo rằng sản phẩm hoạt động đúng theo các yêu cầu đã đặt ra.</a:t>
            </a:r>
          </a:p>
        </p:txBody>
      </p:sp>
      <p:sp>
        <p:nvSpPr>
          <p:cNvPr id="10" name="TextBox 9">
            <a:extLst>
              <a:ext uri="{FF2B5EF4-FFF2-40B4-BE49-F238E27FC236}">
                <a16:creationId xmlns:a16="http://schemas.microsoft.com/office/drawing/2014/main" id="{292EB2A9-A9BE-0F4A-E932-1F82931641AE}"/>
              </a:ext>
            </a:extLst>
          </p:cNvPr>
          <p:cNvSpPr txBox="1"/>
          <p:nvPr/>
        </p:nvSpPr>
        <p:spPr>
          <a:xfrm>
            <a:off x="1606378" y="6595763"/>
            <a:ext cx="16687800" cy="1569660"/>
          </a:xfrm>
          <a:prstGeom prst="rect">
            <a:avLst/>
          </a:prstGeom>
          <a:noFill/>
        </p:spPr>
        <p:txBody>
          <a:bodyPr wrap="square">
            <a:spAutoFit/>
          </a:bodyPr>
          <a:lstStyle/>
          <a:p>
            <a:pPr lvl="2"/>
            <a:r>
              <a:rPr lang="vi-VN" sz="4800" dirty="0">
                <a:solidFill>
                  <a:srgbClr val="FF0000"/>
                </a:solidFill>
              </a:rPr>
              <a:t>Mục tiêu là phát hiện và xử lý lỗi để nâng cao chất lượng và độ tin cậy của phần mềm trước khi phát hành.</a:t>
            </a:r>
            <a:endParaRPr lang="vi-VN" sz="4800" dirty="0">
              <a:solidFill>
                <a:srgbClr val="FF0000"/>
              </a:solidFill>
              <a:latin typeface="Josefin Sans" panose="020B0604020202020204" charset="0"/>
            </a:endParaRPr>
          </a:p>
        </p:txBody>
      </p:sp>
      <p:sp>
        <p:nvSpPr>
          <p:cNvPr id="11" name="TextBox 4">
            <a:extLst>
              <a:ext uri="{FF2B5EF4-FFF2-40B4-BE49-F238E27FC236}">
                <a16:creationId xmlns:a16="http://schemas.microsoft.com/office/drawing/2014/main" id="{7365AE11-3A5B-CEFF-513F-C58B9AA614C4}"/>
              </a:ext>
            </a:extLst>
          </p:cNvPr>
          <p:cNvSpPr txBox="1"/>
          <p:nvPr/>
        </p:nvSpPr>
        <p:spPr>
          <a:xfrm>
            <a:off x="1295400" y="1394025"/>
            <a:ext cx="16535400" cy="986809"/>
          </a:xfrm>
          <a:prstGeom prst="rect">
            <a:avLst/>
          </a:prstGeom>
        </p:spPr>
        <p:txBody>
          <a:bodyPr lIns="0" tIns="0" rIns="0" bIns="0" rtlCol="0" anchor="t">
            <a:spAutoFit/>
          </a:bodyPr>
          <a:lstStyle/>
          <a:p>
            <a:pPr marL="1143000" indent="-1143000">
              <a:lnSpc>
                <a:spcPts val="7680"/>
              </a:lnSpc>
              <a:buFont typeface="+mj-lt"/>
              <a:buAutoNum type="arabicPeriod"/>
            </a:pPr>
            <a:r>
              <a:rPr lang="vi-VN" sz="6400" b="1" dirty="0">
                <a:solidFill>
                  <a:srgbClr val="31356E"/>
                </a:solidFill>
                <a:latin typeface="Josefin Sans" panose="020B0604020202020204" charset="0"/>
              </a:rPr>
              <a:t>Kiểm thử phần mềm</a:t>
            </a:r>
            <a:endParaRPr lang="en-US" sz="6400" b="1" dirty="0">
              <a:solidFill>
                <a:srgbClr val="31356E"/>
              </a:solidFill>
              <a:latin typeface="Josefin Sans"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10" presetClass="entr" presetSubtype="0" fill="hold" grpId="1"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2" presetClass="entr" presetSubtype="8"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00"/>
                                        <p:tgtEl>
                                          <p:spTgt spid="6"/>
                                        </p:tgtEl>
                                        <p:attrNameLst>
                                          <p:attrName>ppt_x</p:attrName>
                                        </p:attrNameLst>
                                      </p:cBhvr>
                                      <p:tavLst>
                                        <p:tav tm="0">
                                          <p:val>
                                            <p:strVal val="#ppt_x-#ppt_w*1.125000"/>
                                          </p:val>
                                        </p:tav>
                                        <p:tav tm="100000">
                                          <p:val>
                                            <p:strVal val="#ppt_x"/>
                                          </p:val>
                                        </p:tav>
                                      </p:tavLst>
                                    </p:anim>
                                    <p:animEffect transition="in" filter="wipe(right)">
                                      <p:cBhvr>
                                        <p:cTn id="14" dur="700"/>
                                        <p:tgtEl>
                                          <p:spTgt spid="6"/>
                                        </p:tgtEl>
                                      </p:cBhvr>
                                    </p:animEffect>
                                  </p:childTnLst>
                                </p:cTn>
                              </p:par>
                              <p:par>
                                <p:cTn id="15" presetID="42" presetClass="entr" presetSubtype="0"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800"/>
                                        <p:tgtEl>
                                          <p:spTgt spid="7"/>
                                        </p:tgtEl>
                                      </p:cBhvr>
                                    </p:animEffect>
                                    <p:anim calcmode="lin" valueType="num">
                                      <p:cBhvr>
                                        <p:cTn id="18" dur="800" fill="hold"/>
                                        <p:tgtEl>
                                          <p:spTgt spid="7"/>
                                        </p:tgtEl>
                                        <p:attrNameLst>
                                          <p:attrName>ppt_x</p:attrName>
                                        </p:attrNameLst>
                                      </p:cBhvr>
                                      <p:tavLst>
                                        <p:tav tm="0">
                                          <p:val>
                                            <p:strVal val="#ppt_x"/>
                                          </p:val>
                                        </p:tav>
                                        <p:tav tm="100000">
                                          <p:val>
                                            <p:strVal val="#ppt_x"/>
                                          </p:val>
                                        </p:tav>
                                      </p:tavLst>
                                    </p:anim>
                                    <p:anim calcmode="lin" valueType="num">
                                      <p:cBhvr>
                                        <p:cTn id="19"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0" nodeType="clickEffect">
                                  <p:stCondLst>
                                    <p:cond delay="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ntr" presetSubtype="0" fill="hold" grpId="1"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22" presetClass="entr" presetSubtype="4" fill="hold" grpId="0" nodeType="withEffect">
                                  <p:stCondLst>
                                    <p:cond delay="10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animBg="1"/>
      <p:bldP spid="7" grpId="0" animBg="1"/>
      <p:bldP spid="8" grpId="0"/>
      <p:bldP spid="8" grpId="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02960F09-39EE-CDF7-9EC0-17847C16F45C}"/>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3E926276-305E-70B1-82DE-B16D8876576F}"/>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4" name="TextBox 4">
            <a:extLst>
              <a:ext uri="{FF2B5EF4-FFF2-40B4-BE49-F238E27FC236}">
                <a16:creationId xmlns:a16="http://schemas.microsoft.com/office/drawing/2014/main" id="{C31FF25C-04DA-5D33-DAC1-300BABE5088E}"/>
              </a:ext>
            </a:extLst>
          </p:cNvPr>
          <p:cNvSpPr txBox="1"/>
          <p:nvPr/>
        </p:nvSpPr>
        <p:spPr>
          <a:xfrm>
            <a:off x="1052384" y="213182"/>
            <a:ext cx="16535400" cy="986809"/>
          </a:xfrm>
          <a:prstGeom prst="rect">
            <a:avLst/>
          </a:prstGeom>
        </p:spPr>
        <p:txBody>
          <a:bodyPr lIns="0" tIns="0" rIns="0" bIns="0" rtlCol="0" anchor="t">
            <a:spAutoFit/>
          </a:bodyPr>
          <a:lstStyle/>
          <a:p>
            <a:pPr marL="1143000" indent="-1143000">
              <a:lnSpc>
                <a:spcPts val="7680"/>
              </a:lnSpc>
              <a:buFont typeface="+mj-lt"/>
              <a:buAutoNum type="romanUcPeriod"/>
            </a:pPr>
            <a:r>
              <a:rPr lang="vi-VN" sz="6400" b="1" dirty="0">
                <a:solidFill>
                  <a:srgbClr val="31356E"/>
                </a:solidFill>
                <a:latin typeface="Josefin Sans" panose="020B0604020202020204" charset="0"/>
              </a:rPr>
              <a:t>Lý thuyết</a:t>
            </a:r>
            <a:endParaRPr lang="en-US" sz="6400" b="1" dirty="0">
              <a:solidFill>
                <a:srgbClr val="31356E"/>
              </a:solidFill>
              <a:latin typeface="Josefin Sans" panose="020B0604020202020204" charset="0"/>
            </a:endParaRPr>
          </a:p>
        </p:txBody>
      </p:sp>
      <p:sp>
        <p:nvSpPr>
          <p:cNvPr id="5" name="TextBox 5">
            <a:extLst>
              <a:ext uri="{FF2B5EF4-FFF2-40B4-BE49-F238E27FC236}">
                <a16:creationId xmlns:a16="http://schemas.microsoft.com/office/drawing/2014/main" id="{C68A1CA3-845F-A4FF-08BE-6C995DC9246E}"/>
              </a:ext>
            </a:extLst>
          </p:cNvPr>
          <p:cNvSpPr txBox="1"/>
          <p:nvPr/>
        </p:nvSpPr>
        <p:spPr>
          <a:xfrm>
            <a:off x="0" y="2628900"/>
            <a:ext cx="16240602" cy="1477328"/>
          </a:xfrm>
          <a:prstGeom prst="rect">
            <a:avLst/>
          </a:prstGeom>
        </p:spPr>
        <p:txBody>
          <a:bodyPr wrap="square" lIns="0" tIns="0" rIns="0" bIns="0" rtlCol="0" anchor="t">
            <a:spAutoFit/>
          </a:bodyPr>
          <a:lstStyle/>
          <a:p>
            <a:pPr marL="1428750" lvl="2" indent="-514350" algn="just">
              <a:buFont typeface="Arial" panose="020B0604020202020204" pitchFamily="34" charset="0"/>
              <a:buChar char="•"/>
            </a:pPr>
            <a:r>
              <a:rPr lang="vi-VN" sz="4800" dirty="0">
                <a:solidFill>
                  <a:schemeClr val="accent2"/>
                </a:solidFill>
                <a:latin typeface="Josefin Sans" panose="020B0604020202020204" charset="0"/>
              </a:rPr>
              <a:t>Mục tiêu kiểm thử phần mềm cho hệ thống quản lý bán sách</a:t>
            </a:r>
          </a:p>
        </p:txBody>
      </p:sp>
      <p:sp>
        <p:nvSpPr>
          <p:cNvPr id="7" name="Freeform 9">
            <a:extLst>
              <a:ext uri="{FF2B5EF4-FFF2-40B4-BE49-F238E27FC236}">
                <a16:creationId xmlns:a16="http://schemas.microsoft.com/office/drawing/2014/main" id="{9AEB2842-F013-49D1-1660-1877D4BE9C3F}"/>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8" name="TextBox 5">
            <a:extLst>
              <a:ext uri="{FF2B5EF4-FFF2-40B4-BE49-F238E27FC236}">
                <a16:creationId xmlns:a16="http://schemas.microsoft.com/office/drawing/2014/main" id="{A99592C3-0560-DC57-7297-840DC0B9A14A}"/>
              </a:ext>
            </a:extLst>
          </p:cNvPr>
          <p:cNvSpPr txBox="1"/>
          <p:nvPr/>
        </p:nvSpPr>
        <p:spPr>
          <a:xfrm>
            <a:off x="1361598" y="4459132"/>
            <a:ext cx="16240602" cy="2215991"/>
          </a:xfrm>
          <a:prstGeom prst="rect">
            <a:avLst/>
          </a:prstGeom>
        </p:spPr>
        <p:txBody>
          <a:bodyPr wrap="square" lIns="0" tIns="0" rIns="0" bIns="0" rtlCol="0" anchor="t">
            <a:spAutoFit/>
          </a:bodyPr>
          <a:lstStyle/>
          <a:p>
            <a:pPr lvl="2"/>
            <a:r>
              <a:rPr lang="vi-VN" sz="4800" dirty="0">
                <a:solidFill>
                  <a:srgbClr val="FF0000"/>
                </a:solidFill>
              </a:rPr>
              <a:t>Đảm bảo các chức năng chính như quản lý sách, quản lý đơn hàng, quản lý tài khoản người dùng, và xử lý thanh toán hoạt động chính xác.</a:t>
            </a:r>
          </a:p>
        </p:txBody>
      </p:sp>
      <p:sp>
        <p:nvSpPr>
          <p:cNvPr id="10" name="TextBox 9">
            <a:extLst>
              <a:ext uri="{FF2B5EF4-FFF2-40B4-BE49-F238E27FC236}">
                <a16:creationId xmlns:a16="http://schemas.microsoft.com/office/drawing/2014/main" id="{6673B120-E459-6586-7744-8C3C9426B164}"/>
              </a:ext>
            </a:extLst>
          </p:cNvPr>
          <p:cNvSpPr txBox="1"/>
          <p:nvPr/>
        </p:nvSpPr>
        <p:spPr>
          <a:xfrm>
            <a:off x="-243311" y="7168739"/>
            <a:ext cx="16687800" cy="1569660"/>
          </a:xfrm>
          <a:prstGeom prst="rect">
            <a:avLst/>
          </a:prstGeom>
          <a:noFill/>
        </p:spPr>
        <p:txBody>
          <a:bodyPr wrap="square">
            <a:spAutoFit/>
          </a:bodyPr>
          <a:lstStyle/>
          <a:p>
            <a:pPr lvl="2"/>
            <a:r>
              <a:rPr lang="vi-VN" sz="4800" dirty="0">
                <a:solidFill>
                  <a:srgbClr val="FF0000"/>
                </a:solidFill>
              </a:rPr>
              <a:t>Đảm bảo tính an toàn và bảo mật cho thông tin người dùng và dữ liệu giao dịch.</a:t>
            </a:r>
            <a:endParaRPr lang="vi-VN" sz="4800" dirty="0">
              <a:solidFill>
                <a:srgbClr val="FF0000"/>
              </a:solidFill>
              <a:latin typeface="Josefin Sans" panose="020B0604020202020204" charset="0"/>
            </a:endParaRPr>
          </a:p>
        </p:txBody>
      </p:sp>
      <p:sp>
        <p:nvSpPr>
          <p:cNvPr id="2" name="TextBox 4">
            <a:extLst>
              <a:ext uri="{FF2B5EF4-FFF2-40B4-BE49-F238E27FC236}">
                <a16:creationId xmlns:a16="http://schemas.microsoft.com/office/drawing/2014/main" id="{67796E26-8FF2-2FA6-7F30-9595FEA7701F}"/>
              </a:ext>
            </a:extLst>
          </p:cNvPr>
          <p:cNvSpPr txBox="1"/>
          <p:nvPr/>
        </p:nvSpPr>
        <p:spPr>
          <a:xfrm>
            <a:off x="1524000" y="1349348"/>
            <a:ext cx="16535400" cy="986809"/>
          </a:xfrm>
          <a:prstGeom prst="rect">
            <a:avLst/>
          </a:prstGeom>
        </p:spPr>
        <p:txBody>
          <a:bodyPr lIns="0" tIns="0" rIns="0" bIns="0" rtlCol="0" anchor="t">
            <a:spAutoFit/>
          </a:bodyPr>
          <a:lstStyle/>
          <a:p>
            <a:pPr marL="1143000" indent="-1143000">
              <a:lnSpc>
                <a:spcPts val="7680"/>
              </a:lnSpc>
              <a:buFont typeface="+mj-lt"/>
              <a:buAutoNum type="arabicPeriod"/>
            </a:pPr>
            <a:r>
              <a:rPr lang="vi-VN" sz="6400" b="1" dirty="0">
                <a:solidFill>
                  <a:srgbClr val="31356E"/>
                </a:solidFill>
                <a:latin typeface="Josefin Sans" panose="020B0604020202020204" charset="0"/>
              </a:rPr>
              <a:t>Kiểm thử phần mềm</a:t>
            </a:r>
            <a:endParaRPr lang="en-US" sz="6400" b="1" dirty="0">
              <a:solidFill>
                <a:srgbClr val="31356E"/>
              </a:solidFill>
              <a:latin typeface="Josefin Sans" panose="020B0604020202020204" charset="0"/>
            </a:endParaRPr>
          </a:p>
        </p:txBody>
      </p:sp>
    </p:spTree>
    <p:extLst>
      <p:ext uri="{BB962C8B-B14F-4D97-AF65-F5344CB8AC3E}">
        <p14:creationId xmlns:p14="http://schemas.microsoft.com/office/powerpoint/2010/main" val="38774984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10" presetClass="entr" presetSubtype="0" fill="hold" grpId="1"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2" presetClass="entr" presetSubtype="8"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00"/>
                                        <p:tgtEl>
                                          <p:spTgt spid="6"/>
                                        </p:tgtEl>
                                        <p:attrNameLst>
                                          <p:attrName>ppt_x</p:attrName>
                                        </p:attrNameLst>
                                      </p:cBhvr>
                                      <p:tavLst>
                                        <p:tav tm="0">
                                          <p:val>
                                            <p:strVal val="#ppt_x-#ppt_w*1.125000"/>
                                          </p:val>
                                        </p:tav>
                                        <p:tav tm="100000">
                                          <p:val>
                                            <p:strVal val="#ppt_x"/>
                                          </p:val>
                                        </p:tav>
                                      </p:tavLst>
                                    </p:anim>
                                    <p:animEffect transition="in" filter="wipe(right)">
                                      <p:cBhvr>
                                        <p:cTn id="14" dur="700"/>
                                        <p:tgtEl>
                                          <p:spTgt spid="6"/>
                                        </p:tgtEl>
                                      </p:cBhvr>
                                    </p:animEffect>
                                  </p:childTnLst>
                                </p:cTn>
                              </p:par>
                              <p:par>
                                <p:cTn id="15" presetID="42" presetClass="entr" presetSubtype="0"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800"/>
                                        <p:tgtEl>
                                          <p:spTgt spid="7"/>
                                        </p:tgtEl>
                                      </p:cBhvr>
                                    </p:animEffect>
                                    <p:anim calcmode="lin" valueType="num">
                                      <p:cBhvr>
                                        <p:cTn id="18" dur="800" fill="hold"/>
                                        <p:tgtEl>
                                          <p:spTgt spid="7"/>
                                        </p:tgtEl>
                                        <p:attrNameLst>
                                          <p:attrName>ppt_x</p:attrName>
                                        </p:attrNameLst>
                                      </p:cBhvr>
                                      <p:tavLst>
                                        <p:tav tm="0">
                                          <p:val>
                                            <p:strVal val="#ppt_x"/>
                                          </p:val>
                                        </p:tav>
                                        <p:tav tm="100000">
                                          <p:val>
                                            <p:strVal val="#ppt_x"/>
                                          </p:val>
                                        </p:tav>
                                      </p:tavLst>
                                    </p:anim>
                                    <p:anim calcmode="lin" valueType="num">
                                      <p:cBhvr>
                                        <p:cTn id="19"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0" nodeType="clickEffect">
                                  <p:stCondLst>
                                    <p:cond delay="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ntr" presetSubtype="0" fill="hold" grpId="1"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22" presetClass="entr" presetSubtype="4" fill="hold" grpId="0" nodeType="withEffect">
                                  <p:stCondLst>
                                    <p:cond delay="10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p:bldP spid="5" grpId="1"/>
      <p:bldP spid="7" grpId="0" animBg="1"/>
      <p:bldP spid="8" grpId="0"/>
      <p:bldP spid="8" grpId="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8BD16BED-04CB-5DAC-F81E-5FAF79490F5B}"/>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D20EDF6A-1217-9306-6B6E-B6B13244B1D0}"/>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4" name="TextBox 4">
            <a:extLst>
              <a:ext uri="{FF2B5EF4-FFF2-40B4-BE49-F238E27FC236}">
                <a16:creationId xmlns:a16="http://schemas.microsoft.com/office/drawing/2014/main" id="{2777C655-EFA5-DB93-8841-834389C8E562}"/>
              </a:ext>
            </a:extLst>
          </p:cNvPr>
          <p:cNvSpPr txBox="1"/>
          <p:nvPr/>
        </p:nvSpPr>
        <p:spPr>
          <a:xfrm>
            <a:off x="781565" y="236841"/>
            <a:ext cx="16535400" cy="986809"/>
          </a:xfrm>
          <a:prstGeom prst="rect">
            <a:avLst/>
          </a:prstGeom>
        </p:spPr>
        <p:txBody>
          <a:bodyPr lIns="0" tIns="0" rIns="0" bIns="0" rtlCol="0" anchor="t">
            <a:spAutoFit/>
          </a:bodyPr>
          <a:lstStyle/>
          <a:p>
            <a:pPr marL="1143000" indent="-1143000">
              <a:lnSpc>
                <a:spcPts val="7680"/>
              </a:lnSpc>
              <a:buFont typeface="+mj-lt"/>
              <a:buAutoNum type="romanUcPeriod"/>
            </a:pPr>
            <a:r>
              <a:rPr lang="vi-VN" sz="6400" b="1" dirty="0">
                <a:solidFill>
                  <a:srgbClr val="31356E"/>
                </a:solidFill>
                <a:latin typeface="Josefin Sans" panose="020B0604020202020204" charset="0"/>
              </a:rPr>
              <a:t>Lý thuyết</a:t>
            </a:r>
            <a:endParaRPr lang="en-US" sz="6400" b="1" dirty="0">
              <a:solidFill>
                <a:srgbClr val="31356E"/>
              </a:solidFill>
              <a:latin typeface="Josefin Sans" panose="020B0604020202020204" charset="0"/>
            </a:endParaRPr>
          </a:p>
        </p:txBody>
      </p:sp>
      <p:sp>
        <p:nvSpPr>
          <p:cNvPr id="5" name="TextBox 5">
            <a:extLst>
              <a:ext uri="{FF2B5EF4-FFF2-40B4-BE49-F238E27FC236}">
                <a16:creationId xmlns:a16="http://schemas.microsoft.com/office/drawing/2014/main" id="{203C6E97-8E20-4F08-858F-773D91A43E38}"/>
              </a:ext>
            </a:extLst>
          </p:cNvPr>
          <p:cNvSpPr txBox="1"/>
          <p:nvPr/>
        </p:nvSpPr>
        <p:spPr>
          <a:xfrm>
            <a:off x="228601" y="2647883"/>
            <a:ext cx="16240602" cy="738664"/>
          </a:xfrm>
          <a:prstGeom prst="rect">
            <a:avLst/>
          </a:prstGeom>
        </p:spPr>
        <p:txBody>
          <a:bodyPr wrap="square" lIns="0" tIns="0" rIns="0" bIns="0" rtlCol="0" anchor="t">
            <a:spAutoFit/>
          </a:bodyPr>
          <a:lstStyle/>
          <a:p>
            <a:pPr marL="1428750" lvl="2" indent="-514350" algn="just">
              <a:buFont typeface="Arial" panose="020B0604020202020204" pitchFamily="34" charset="0"/>
              <a:buChar char="•"/>
            </a:pPr>
            <a:r>
              <a:rPr lang="vi-VN" sz="4800" dirty="0">
                <a:solidFill>
                  <a:schemeClr val="accent2"/>
                </a:solidFill>
                <a:latin typeface="Josefin Sans" panose="020B0604020202020204" charset="0"/>
              </a:rPr>
              <a:t>Các loại kiểm thử chính được áp dụng</a:t>
            </a:r>
          </a:p>
        </p:txBody>
      </p:sp>
      <p:sp>
        <p:nvSpPr>
          <p:cNvPr id="7" name="Freeform 9">
            <a:extLst>
              <a:ext uri="{FF2B5EF4-FFF2-40B4-BE49-F238E27FC236}">
                <a16:creationId xmlns:a16="http://schemas.microsoft.com/office/drawing/2014/main" id="{D798C703-AD18-2EFE-AA8D-15D8FF66C7AA}"/>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8" name="TextBox 5">
            <a:extLst>
              <a:ext uri="{FF2B5EF4-FFF2-40B4-BE49-F238E27FC236}">
                <a16:creationId xmlns:a16="http://schemas.microsoft.com/office/drawing/2014/main" id="{BE7B6DCA-1109-04FD-682A-58A8FC22AAA3}"/>
              </a:ext>
            </a:extLst>
          </p:cNvPr>
          <p:cNvSpPr txBox="1"/>
          <p:nvPr/>
        </p:nvSpPr>
        <p:spPr>
          <a:xfrm>
            <a:off x="260228" y="3800315"/>
            <a:ext cx="16240602" cy="2954655"/>
          </a:xfrm>
          <a:prstGeom prst="rect">
            <a:avLst/>
          </a:prstGeom>
        </p:spPr>
        <p:txBody>
          <a:bodyPr wrap="square" lIns="0" tIns="0" rIns="0" bIns="0" rtlCol="0" anchor="t">
            <a:spAutoFit/>
          </a:bodyPr>
          <a:lstStyle/>
          <a:p>
            <a:pPr lvl="2"/>
            <a:r>
              <a:rPr lang="vi-VN" sz="4800" dirty="0">
                <a:solidFill>
                  <a:srgbClr val="FF0000"/>
                </a:solidFill>
              </a:rPr>
              <a:t>Kiểm thử chức năng (</a:t>
            </a:r>
            <a:r>
              <a:rPr lang="vi-VN" sz="4800" dirty="0" err="1">
                <a:solidFill>
                  <a:srgbClr val="FF0000"/>
                </a:solidFill>
              </a:rPr>
              <a:t>Functional</a:t>
            </a:r>
            <a:r>
              <a:rPr lang="vi-VN" sz="4800" dirty="0">
                <a:solidFill>
                  <a:srgbClr val="FF0000"/>
                </a:solidFill>
              </a:rPr>
              <a:t> </a:t>
            </a:r>
            <a:r>
              <a:rPr lang="vi-VN" sz="4800" dirty="0" err="1">
                <a:solidFill>
                  <a:srgbClr val="FF0000"/>
                </a:solidFill>
              </a:rPr>
              <a:t>Testing</a:t>
            </a:r>
            <a:r>
              <a:rPr lang="vi-VN" sz="4800" dirty="0">
                <a:solidFill>
                  <a:srgbClr val="FF0000"/>
                </a:solidFill>
              </a:rPr>
              <a:t>): Đảm bảo các tính năng của hệ thống hoạt động chính xác, bao gồm thêm, xóa, sửa, tìm kiếm sách, xử lý đơn hàng, quản lý tài khoản, và xử lý giỏ hàng.</a:t>
            </a:r>
          </a:p>
        </p:txBody>
      </p:sp>
      <p:sp>
        <p:nvSpPr>
          <p:cNvPr id="10" name="TextBox 9">
            <a:extLst>
              <a:ext uri="{FF2B5EF4-FFF2-40B4-BE49-F238E27FC236}">
                <a16:creationId xmlns:a16="http://schemas.microsoft.com/office/drawing/2014/main" id="{AA74BF51-E4D5-1F3E-5E00-95278B9E0860}"/>
              </a:ext>
            </a:extLst>
          </p:cNvPr>
          <p:cNvSpPr txBox="1"/>
          <p:nvPr/>
        </p:nvSpPr>
        <p:spPr>
          <a:xfrm>
            <a:off x="800100" y="6797424"/>
            <a:ext cx="16687800" cy="3046988"/>
          </a:xfrm>
          <a:prstGeom prst="rect">
            <a:avLst/>
          </a:prstGeom>
          <a:noFill/>
        </p:spPr>
        <p:txBody>
          <a:bodyPr wrap="square">
            <a:spAutoFit/>
          </a:bodyPr>
          <a:lstStyle/>
          <a:p>
            <a:pPr lvl="2"/>
            <a:r>
              <a:rPr lang="vi-VN" sz="4800" dirty="0">
                <a:solidFill>
                  <a:srgbClr val="FF0000"/>
                </a:solidFill>
              </a:rPr>
              <a:t>Kiểm thử phi chức năng (Non-</a:t>
            </a:r>
            <a:r>
              <a:rPr lang="vi-VN" sz="4800" dirty="0" err="1">
                <a:solidFill>
                  <a:srgbClr val="FF0000"/>
                </a:solidFill>
              </a:rPr>
              <a:t>functional</a:t>
            </a:r>
            <a:r>
              <a:rPr lang="vi-VN" sz="4800" dirty="0">
                <a:solidFill>
                  <a:srgbClr val="FF0000"/>
                </a:solidFill>
              </a:rPr>
              <a:t> </a:t>
            </a:r>
            <a:r>
              <a:rPr lang="vi-VN" sz="4800" dirty="0" err="1">
                <a:solidFill>
                  <a:srgbClr val="FF0000"/>
                </a:solidFill>
              </a:rPr>
              <a:t>Testing</a:t>
            </a:r>
            <a:r>
              <a:rPr lang="vi-VN" sz="4800" dirty="0">
                <a:solidFill>
                  <a:srgbClr val="FF0000"/>
                </a:solidFill>
              </a:rPr>
              <a:t>): Đánh giá hiệu suất và khả năng chịu tải của hệ thống khi có nhiều người dùng đồng thời truy cập, đặc biệt trong các sự kiện cao điểm.</a:t>
            </a:r>
            <a:endParaRPr lang="vi-VN" sz="4800" dirty="0">
              <a:solidFill>
                <a:srgbClr val="FF0000"/>
              </a:solidFill>
              <a:latin typeface="Josefin Sans" panose="020B0604020202020204" charset="0"/>
            </a:endParaRPr>
          </a:p>
        </p:txBody>
      </p:sp>
      <p:sp>
        <p:nvSpPr>
          <p:cNvPr id="2" name="TextBox 4">
            <a:extLst>
              <a:ext uri="{FF2B5EF4-FFF2-40B4-BE49-F238E27FC236}">
                <a16:creationId xmlns:a16="http://schemas.microsoft.com/office/drawing/2014/main" id="{659A9F64-BDA1-F70A-9A30-550576E2A7C6}"/>
              </a:ext>
            </a:extLst>
          </p:cNvPr>
          <p:cNvSpPr txBox="1"/>
          <p:nvPr/>
        </p:nvSpPr>
        <p:spPr>
          <a:xfrm>
            <a:off x="1524000" y="1349348"/>
            <a:ext cx="16535400" cy="986809"/>
          </a:xfrm>
          <a:prstGeom prst="rect">
            <a:avLst/>
          </a:prstGeom>
        </p:spPr>
        <p:txBody>
          <a:bodyPr lIns="0" tIns="0" rIns="0" bIns="0" rtlCol="0" anchor="t">
            <a:spAutoFit/>
          </a:bodyPr>
          <a:lstStyle/>
          <a:p>
            <a:pPr marL="1143000" indent="-1143000">
              <a:lnSpc>
                <a:spcPts val="7680"/>
              </a:lnSpc>
              <a:buFont typeface="+mj-lt"/>
              <a:buAutoNum type="arabicPeriod"/>
            </a:pPr>
            <a:r>
              <a:rPr lang="vi-VN" sz="6400" b="1" dirty="0">
                <a:solidFill>
                  <a:srgbClr val="31356E"/>
                </a:solidFill>
                <a:latin typeface="Josefin Sans" panose="020B0604020202020204" charset="0"/>
              </a:rPr>
              <a:t>Kiểm thử phần mềm</a:t>
            </a:r>
            <a:endParaRPr lang="en-US" sz="6400" b="1" dirty="0">
              <a:solidFill>
                <a:srgbClr val="31356E"/>
              </a:solidFill>
              <a:latin typeface="Josefin Sans" panose="020B0604020202020204" charset="0"/>
            </a:endParaRPr>
          </a:p>
        </p:txBody>
      </p:sp>
    </p:spTree>
    <p:extLst>
      <p:ext uri="{BB962C8B-B14F-4D97-AF65-F5344CB8AC3E}">
        <p14:creationId xmlns:p14="http://schemas.microsoft.com/office/powerpoint/2010/main" val="3975364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10" presetClass="entr" presetSubtype="0" fill="hold" grpId="1"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2" presetClass="entr" presetSubtype="8"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00"/>
                                        <p:tgtEl>
                                          <p:spTgt spid="6"/>
                                        </p:tgtEl>
                                        <p:attrNameLst>
                                          <p:attrName>ppt_x</p:attrName>
                                        </p:attrNameLst>
                                      </p:cBhvr>
                                      <p:tavLst>
                                        <p:tav tm="0">
                                          <p:val>
                                            <p:strVal val="#ppt_x-#ppt_w*1.125000"/>
                                          </p:val>
                                        </p:tav>
                                        <p:tav tm="100000">
                                          <p:val>
                                            <p:strVal val="#ppt_x"/>
                                          </p:val>
                                        </p:tav>
                                      </p:tavLst>
                                    </p:anim>
                                    <p:animEffect transition="in" filter="wipe(right)">
                                      <p:cBhvr>
                                        <p:cTn id="14" dur="700"/>
                                        <p:tgtEl>
                                          <p:spTgt spid="6"/>
                                        </p:tgtEl>
                                      </p:cBhvr>
                                    </p:animEffect>
                                  </p:childTnLst>
                                </p:cTn>
                              </p:par>
                              <p:par>
                                <p:cTn id="15" presetID="42" presetClass="entr" presetSubtype="0"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800"/>
                                        <p:tgtEl>
                                          <p:spTgt spid="7"/>
                                        </p:tgtEl>
                                      </p:cBhvr>
                                    </p:animEffect>
                                    <p:anim calcmode="lin" valueType="num">
                                      <p:cBhvr>
                                        <p:cTn id="18" dur="800" fill="hold"/>
                                        <p:tgtEl>
                                          <p:spTgt spid="7"/>
                                        </p:tgtEl>
                                        <p:attrNameLst>
                                          <p:attrName>ppt_x</p:attrName>
                                        </p:attrNameLst>
                                      </p:cBhvr>
                                      <p:tavLst>
                                        <p:tav tm="0">
                                          <p:val>
                                            <p:strVal val="#ppt_x"/>
                                          </p:val>
                                        </p:tav>
                                        <p:tav tm="100000">
                                          <p:val>
                                            <p:strVal val="#ppt_x"/>
                                          </p:val>
                                        </p:tav>
                                      </p:tavLst>
                                    </p:anim>
                                    <p:anim calcmode="lin" valueType="num">
                                      <p:cBhvr>
                                        <p:cTn id="19"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0" nodeType="clickEffect">
                                  <p:stCondLst>
                                    <p:cond delay="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ntr" presetSubtype="0" fill="hold" grpId="1"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22" presetClass="entr" presetSubtype="4" fill="hold" grpId="0" nodeType="withEffect">
                                  <p:stCondLst>
                                    <p:cond delay="10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p:bldP spid="5" grpId="1"/>
      <p:bldP spid="7" grpId="0" animBg="1"/>
      <p:bldP spid="8" grpId="0"/>
      <p:bldP spid="8" grpId="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FAB878F6-F346-2539-1A7F-4377F56504FE}"/>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9F8BC854-8597-F65B-D59B-2F39F8F78D3A}"/>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4" name="TextBox 4">
            <a:extLst>
              <a:ext uri="{FF2B5EF4-FFF2-40B4-BE49-F238E27FC236}">
                <a16:creationId xmlns:a16="http://schemas.microsoft.com/office/drawing/2014/main" id="{B1B1D8BA-3768-33D5-BB08-4CFBF47E055E}"/>
              </a:ext>
            </a:extLst>
          </p:cNvPr>
          <p:cNvSpPr txBox="1"/>
          <p:nvPr/>
        </p:nvSpPr>
        <p:spPr>
          <a:xfrm>
            <a:off x="876300" y="265955"/>
            <a:ext cx="16535400" cy="986809"/>
          </a:xfrm>
          <a:prstGeom prst="rect">
            <a:avLst/>
          </a:prstGeom>
        </p:spPr>
        <p:txBody>
          <a:bodyPr lIns="0" tIns="0" rIns="0" bIns="0" rtlCol="0" anchor="t">
            <a:spAutoFit/>
          </a:bodyPr>
          <a:lstStyle/>
          <a:p>
            <a:pPr marL="1143000" indent="-1143000">
              <a:lnSpc>
                <a:spcPts val="7680"/>
              </a:lnSpc>
              <a:buFont typeface="+mj-lt"/>
              <a:buAutoNum type="romanUcPeriod"/>
            </a:pPr>
            <a:r>
              <a:rPr lang="vi-VN" sz="6400" b="1" dirty="0">
                <a:solidFill>
                  <a:srgbClr val="31356E"/>
                </a:solidFill>
                <a:latin typeface="Josefin Sans" panose="020B0604020202020204" charset="0"/>
              </a:rPr>
              <a:t>Lý thuyết</a:t>
            </a:r>
            <a:endParaRPr lang="en-US" sz="6400" b="1" dirty="0">
              <a:solidFill>
                <a:srgbClr val="31356E"/>
              </a:solidFill>
              <a:latin typeface="Josefin Sans" panose="020B0604020202020204" charset="0"/>
            </a:endParaRPr>
          </a:p>
        </p:txBody>
      </p:sp>
      <p:sp>
        <p:nvSpPr>
          <p:cNvPr id="5" name="TextBox 5">
            <a:extLst>
              <a:ext uri="{FF2B5EF4-FFF2-40B4-BE49-F238E27FC236}">
                <a16:creationId xmlns:a16="http://schemas.microsoft.com/office/drawing/2014/main" id="{9E44B650-C926-95C6-F5B2-D88885861C3F}"/>
              </a:ext>
            </a:extLst>
          </p:cNvPr>
          <p:cNvSpPr txBox="1"/>
          <p:nvPr/>
        </p:nvSpPr>
        <p:spPr>
          <a:xfrm>
            <a:off x="228601" y="2647883"/>
            <a:ext cx="16240602" cy="738664"/>
          </a:xfrm>
          <a:prstGeom prst="rect">
            <a:avLst/>
          </a:prstGeom>
        </p:spPr>
        <p:txBody>
          <a:bodyPr wrap="square" lIns="0" tIns="0" rIns="0" bIns="0" rtlCol="0" anchor="t">
            <a:spAutoFit/>
          </a:bodyPr>
          <a:lstStyle/>
          <a:p>
            <a:pPr marL="1428750" lvl="2" indent="-514350" algn="just">
              <a:buFont typeface="Arial" panose="020B0604020202020204" pitchFamily="34" charset="0"/>
              <a:buChar char="•"/>
            </a:pPr>
            <a:r>
              <a:rPr lang="vi-VN" sz="4800" dirty="0">
                <a:solidFill>
                  <a:schemeClr val="accent2"/>
                </a:solidFill>
                <a:latin typeface="Josefin Sans" panose="020B0604020202020204" charset="0"/>
              </a:rPr>
              <a:t>Quy trình kiểm thử phần mềm</a:t>
            </a:r>
          </a:p>
        </p:txBody>
      </p:sp>
      <p:sp>
        <p:nvSpPr>
          <p:cNvPr id="7" name="Freeform 9">
            <a:extLst>
              <a:ext uri="{FF2B5EF4-FFF2-40B4-BE49-F238E27FC236}">
                <a16:creationId xmlns:a16="http://schemas.microsoft.com/office/drawing/2014/main" id="{B8C792D3-7C20-1DBA-20A3-536D0BCBF435}"/>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8" name="TextBox 5">
            <a:extLst>
              <a:ext uri="{FF2B5EF4-FFF2-40B4-BE49-F238E27FC236}">
                <a16:creationId xmlns:a16="http://schemas.microsoft.com/office/drawing/2014/main" id="{0F303126-9A2C-DC61-9D1F-4B0239C6C0BE}"/>
              </a:ext>
            </a:extLst>
          </p:cNvPr>
          <p:cNvSpPr txBox="1"/>
          <p:nvPr/>
        </p:nvSpPr>
        <p:spPr>
          <a:xfrm>
            <a:off x="652849" y="3666849"/>
            <a:ext cx="16240602" cy="738664"/>
          </a:xfrm>
          <a:prstGeom prst="rect">
            <a:avLst/>
          </a:prstGeom>
        </p:spPr>
        <p:txBody>
          <a:bodyPr wrap="square" lIns="0" tIns="0" rIns="0" bIns="0" rtlCol="0" anchor="t">
            <a:spAutoFit/>
          </a:bodyPr>
          <a:lstStyle/>
          <a:p>
            <a:pPr lvl="2"/>
            <a:r>
              <a:rPr lang="vi-VN" sz="4800" dirty="0">
                <a:solidFill>
                  <a:srgbClr val="FF0000"/>
                </a:solidFill>
              </a:rPr>
              <a:t>Lập kế hoạch kiểm thử</a:t>
            </a:r>
          </a:p>
        </p:txBody>
      </p:sp>
      <p:sp>
        <p:nvSpPr>
          <p:cNvPr id="10" name="TextBox 9">
            <a:extLst>
              <a:ext uri="{FF2B5EF4-FFF2-40B4-BE49-F238E27FC236}">
                <a16:creationId xmlns:a16="http://schemas.microsoft.com/office/drawing/2014/main" id="{B4640F0F-9A67-6314-1942-030DA5D50B60}"/>
              </a:ext>
            </a:extLst>
          </p:cNvPr>
          <p:cNvSpPr txBox="1"/>
          <p:nvPr/>
        </p:nvSpPr>
        <p:spPr>
          <a:xfrm>
            <a:off x="451904" y="6457659"/>
            <a:ext cx="16687800" cy="830997"/>
          </a:xfrm>
          <a:prstGeom prst="rect">
            <a:avLst/>
          </a:prstGeom>
          <a:noFill/>
        </p:spPr>
        <p:txBody>
          <a:bodyPr wrap="square">
            <a:spAutoFit/>
          </a:bodyPr>
          <a:lstStyle/>
          <a:p>
            <a:pPr lvl="2"/>
            <a:r>
              <a:rPr lang="vi-VN" sz="4800" dirty="0">
                <a:solidFill>
                  <a:srgbClr val="FF0000"/>
                </a:solidFill>
              </a:rPr>
              <a:t>Thiết kế và xây dựng </a:t>
            </a:r>
            <a:r>
              <a:rPr lang="vi-VN" sz="4800" dirty="0" err="1">
                <a:solidFill>
                  <a:srgbClr val="FF0000"/>
                </a:solidFill>
              </a:rPr>
              <a:t>test</a:t>
            </a:r>
            <a:r>
              <a:rPr lang="vi-VN" sz="4800" dirty="0">
                <a:solidFill>
                  <a:srgbClr val="FF0000"/>
                </a:solidFill>
              </a:rPr>
              <a:t> </a:t>
            </a:r>
            <a:r>
              <a:rPr lang="vi-VN" sz="4800" dirty="0" err="1">
                <a:solidFill>
                  <a:srgbClr val="FF0000"/>
                </a:solidFill>
              </a:rPr>
              <a:t>case</a:t>
            </a:r>
            <a:r>
              <a:rPr lang="vi-VN" sz="4800" dirty="0">
                <a:solidFill>
                  <a:srgbClr val="FF0000"/>
                </a:solidFill>
              </a:rPr>
              <a:t> (kịch bản kiểm thử)</a:t>
            </a:r>
            <a:endParaRPr lang="vi-VN" sz="4800" dirty="0">
              <a:solidFill>
                <a:srgbClr val="FF0000"/>
              </a:solidFill>
              <a:latin typeface="Josefin Sans" panose="020B0604020202020204" charset="0"/>
            </a:endParaRPr>
          </a:p>
        </p:txBody>
      </p:sp>
      <p:sp>
        <p:nvSpPr>
          <p:cNvPr id="2" name="TextBox 1">
            <a:extLst>
              <a:ext uri="{FF2B5EF4-FFF2-40B4-BE49-F238E27FC236}">
                <a16:creationId xmlns:a16="http://schemas.microsoft.com/office/drawing/2014/main" id="{311014A1-D799-725B-511F-55A4477B4CC3}"/>
              </a:ext>
            </a:extLst>
          </p:cNvPr>
          <p:cNvSpPr txBox="1"/>
          <p:nvPr/>
        </p:nvSpPr>
        <p:spPr>
          <a:xfrm>
            <a:off x="427190" y="5041054"/>
            <a:ext cx="16687800" cy="830997"/>
          </a:xfrm>
          <a:prstGeom prst="rect">
            <a:avLst/>
          </a:prstGeom>
          <a:noFill/>
        </p:spPr>
        <p:txBody>
          <a:bodyPr wrap="square">
            <a:spAutoFit/>
          </a:bodyPr>
          <a:lstStyle/>
          <a:p>
            <a:pPr lvl="2"/>
            <a:r>
              <a:rPr lang="vi-VN" sz="4800" dirty="0">
                <a:solidFill>
                  <a:srgbClr val="FF0000"/>
                </a:solidFill>
              </a:rPr>
              <a:t>Thực thi kiểm thử và ghi nhận lỗi</a:t>
            </a:r>
            <a:endParaRPr lang="vi-VN" sz="4800" dirty="0">
              <a:solidFill>
                <a:srgbClr val="FF0000"/>
              </a:solidFill>
              <a:latin typeface="Josefin Sans" panose="020B0604020202020204" charset="0"/>
            </a:endParaRPr>
          </a:p>
        </p:txBody>
      </p:sp>
      <p:sp>
        <p:nvSpPr>
          <p:cNvPr id="3" name="TextBox 2">
            <a:extLst>
              <a:ext uri="{FF2B5EF4-FFF2-40B4-BE49-F238E27FC236}">
                <a16:creationId xmlns:a16="http://schemas.microsoft.com/office/drawing/2014/main" id="{665BDD78-40FC-D25D-5805-AD0588DB9BFE}"/>
              </a:ext>
            </a:extLst>
          </p:cNvPr>
          <p:cNvSpPr txBox="1"/>
          <p:nvPr/>
        </p:nvSpPr>
        <p:spPr>
          <a:xfrm>
            <a:off x="427190" y="7666529"/>
            <a:ext cx="16687800" cy="1569660"/>
          </a:xfrm>
          <a:prstGeom prst="rect">
            <a:avLst/>
          </a:prstGeom>
          <a:noFill/>
        </p:spPr>
        <p:txBody>
          <a:bodyPr wrap="square">
            <a:spAutoFit/>
          </a:bodyPr>
          <a:lstStyle/>
          <a:p>
            <a:pPr lvl="2"/>
            <a:r>
              <a:rPr lang="vi-VN" sz="4800" dirty="0">
                <a:solidFill>
                  <a:srgbClr val="FF0000"/>
                </a:solidFill>
              </a:rPr>
              <a:t>Theo dõi và quản lý các lỗi phát hiện được qua hệ thống </a:t>
            </a:r>
            <a:r>
              <a:rPr lang="vi-VN" sz="4800" dirty="0" err="1">
                <a:solidFill>
                  <a:srgbClr val="FF0000"/>
                </a:solidFill>
              </a:rPr>
              <a:t>bug</a:t>
            </a:r>
            <a:r>
              <a:rPr lang="vi-VN" sz="4800" dirty="0">
                <a:solidFill>
                  <a:srgbClr val="FF0000"/>
                </a:solidFill>
              </a:rPr>
              <a:t> </a:t>
            </a:r>
            <a:r>
              <a:rPr lang="vi-VN" sz="4800" dirty="0" err="1">
                <a:solidFill>
                  <a:srgbClr val="FF0000"/>
                </a:solidFill>
              </a:rPr>
              <a:t>tracking</a:t>
            </a:r>
            <a:endParaRPr lang="vi-VN" sz="4800" dirty="0">
              <a:solidFill>
                <a:srgbClr val="FF0000"/>
              </a:solidFill>
              <a:latin typeface="Josefin Sans" panose="020B0604020202020204" charset="0"/>
            </a:endParaRPr>
          </a:p>
        </p:txBody>
      </p:sp>
      <p:sp>
        <p:nvSpPr>
          <p:cNvPr id="9" name="TextBox 4">
            <a:extLst>
              <a:ext uri="{FF2B5EF4-FFF2-40B4-BE49-F238E27FC236}">
                <a16:creationId xmlns:a16="http://schemas.microsoft.com/office/drawing/2014/main" id="{D6C4F6DB-CE9D-42A1-1763-E8D47647D2D0}"/>
              </a:ext>
            </a:extLst>
          </p:cNvPr>
          <p:cNvSpPr txBox="1"/>
          <p:nvPr/>
        </p:nvSpPr>
        <p:spPr>
          <a:xfrm>
            <a:off x="1447800" y="1439165"/>
            <a:ext cx="16535400" cy="986809"/>
          </a:xfrm>
          <a:prstGeom prst="rect">
            <a:avLst/>
          </a:prstGeom>
        </p:spPr>
        <p:txBody>
          <a:bodyPr lIns="0" tIns="0" rIns="0" bIns="0" rtlCol="0" anchor="t">
            <a:spAutoFit/>
          </a:bodyPr>
          <a:lstStyle/>
          <a:p>
            <a:pPr marL="1143000" indent="-1143000">
              <a:lnSpc>
                <a:spcPts val="7680"/>
              </a:lnSpc>
              <a:buFont typeface="+mj-lt"/>
              <a:buAutoNum type="arabicPeriod"/>
            </a:pPr>
            <a:r>
              <a:rPr lang="vi-VN" sz="6400" b="1" dirty="0">
                <a:solidFill>
                  <a:srgbClr val="31356E"/>
                </a:solidFill>
                <a:latin typeface="Josefin Sans" panose="020B0604020202020204" charset="0"/>
              </a:rPr>
              <a:t>Kiểm thử phần mềm</a:t>
            </a:r>
            <a:endParaRPr lang="en-US" sz="6400" b="1" dirty="0">
              <a:solidFill>
                <a:srgbClr val="31356E"/>
              </a:solidFill>
              <a:latin typeface="Josefin Sans" panose="020B0604020202020204" charset="0"/>
            </a:endParaRPr>
          </a:p>
        </p:txBody>
      </p:sp>
    </p:spTree>
    <p:extLst>
      <p:ext uri="{BB962C8B-B14F-4D97-AF65-F5344CB8AC3E}">
        <p14:creationId xmlns:p14="http://schemas.microsoft.com/office/powerpoint/2010/main" val="42454500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10" presetClass="entr" presetSubtype="0" fill="hold" grpId="1"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2" presetClass="entr" presetSubtype="8"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00"/>
                                        <p:tgtEl>
                                          <p:spTgt spid="6"/>
                                        </p:tgtEl>
                                        <p:attrNameLst>
                                          <p:attrName>ppt_x</p:attrName>
                                        </p:attrNameLst>
                                      </p:cBhvr>
                                      <p:tavLst>
                                        <p:tav tm="0">
                                          <p:val>
                                            <p:strVal val="#ppt_x-#ppt_w*1.125000"/>
                                          </p:val>
                                        </p:tav>
                                        <p:tav tm="100000">
                                          <p:val>
                                            <p:strVal val="#ppt_x"/>
                                          </p:val>
                                        </p:tav>
                                      </p:tavLst>
                                    </p:anim>
                                    <p:animEffect transition="in" filter="wipe(right)">
                                      <p:cBhvr>
                                        <p:cTn id="14" dur="700"/>
                                        <p:tgtEl>
                                          <p:spTgt spid="6"/>
                                        </p:tgtEl>
                                      </p:cBhvr>
                                    </p:animEffect>
                                  </p:childTnLst>
                                </p:cTn>
                              </p:par>
                              <p:par>
                                <p:cTn id="15" presetID="42" presetClass="entr" presetSubtype="0"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800"/>
                                        <p:tgtEl>
                                          <p:spTgt spid="7"/>
                                        </p:tgtEl>
                                      </p:cBhvr>
                                    </p:animEffect>
                                    <p:anim calcmode="lin" valueType="num">
                                      <p:cBhvr>
                                        <p:cTn id="18" dur="800" fill="hold"/>
                                        <p:tgtEl>
                                          <p:spTgt spid="7"/>
                                        </p:tgtEl>
                                        <p:attrNameLst>
                                          <p:attrName>ppt_x</p:attrName>
                                        </p:attrNameLst>
                                      </p:cBhvr>
                                      <p:tavLst>
                                        <p:tav tm="0">
                                          <p:val>
                                            <p:strVal val="#ppt_x"/>
                                          </p:val>
                                        </p:tav>
                                        <p:tav tm="100000">
                                          <p:val>
                                            <p:strVal val="#ppt_x"/>
                                          </p:val>
                                        </p:tav>
                                      </p:tavLst>
                                    </p:anim>
                                    <p:anim calcmode="lin" valueType="num">
                                      <p:cBhvr>
                                        <p:cTn id="19"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0" nodeType="clickEffect">
                                  <p:stCondLst>
                                    <p:cond delay="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ntr" presetSubtype="0" fill="hold" grpId="1"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22" presetClass="entr" presetSubtype="4" fill="hold" grpId="0" nodeType="withEffect">
                                  <p:stCondLst>
                                    <p:cond delay="10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p:bldP spid="5" grpId="1"/>
      <p:bldP spid="7" grpId="0" animBg="1"/>
      <p:bldP spid="8" grpId="0"/>
      <p:bldP spid="8" grpId="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E2DCF4FF-76E1-FF5B-06C7-BAFA768E0336}"/>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77047B9-AD31-1B5B-E77C-67A24A0A4083}"/>
              </a:ext>
            </a:extLst>
          </p:cNvPr>
          <p:cNvSpPr txBox="1"/>
          <p:nvPr/>
        </p:nvSpPr>
        <p:spPr>
          <a:xfrm>
            <a:off x="8915400" y="4063050"/>
            <a:ext cx="8382000" cy="1000274"/>
          </a:xfrm>
          <a:prstGeom prst="rect">
            <a:avLst/>
          </a:prstGeom>
        </p:spPr>
        <p:txBody>
          <a:bodyPr wrap="square" lIns="0" tIns="0" rIns="0" bIns="0" rtlCol="0" anchor="t">
            <a:spAutoFit/>
          </a:bodyPr>
          <a:lstStyle/>
          <a:p>
            <a:pPr>
              <a:lnSpc>
                <a:spcPts val="7559"/>
              </a:lnSpc>
            </a:pPr>
            <a:r>
              <a:rPr lang="vi-VN" sz="7000" dirty="0">
                <a:solidFill>
                  <a:srgbClr val="F7B4A7"/>
                </a:solidFill>
                <a:latin typeface="Josefin Sans Bold"/>
              </a:rPr>
              <a:t>2.	</a:t>
            </a:r>
            <a:r>
              <a:rPr lang="vi-VN" sz="7000" dirty="0" err="1">
                <a:solidFill>
                  <a:srgbClr val="F7B4A7"/>
                </a:solidFill>
                <a:latin typeface="Josefin Sans Bold"/>
              </a:rPr>
              <a:t>Bug</a:t>
            </a:r>
            <a:r>
              <a:rPr lang="vi-VN" sz="7000" dirty="0">
                <a:solidFill>
                  <a:srgbClr val="F7B4A7"/>
                </a:solidFill>
                <a:latin typeface="Josefin Sans Bold"/>
              </a:rPr>
              <a:t> </a:t>
            </a:r>
            <a:r>
              <a:rPr lang="vi-VN" sz="7000" dirty="0" err="1">
                <a:solidFill>
                  <a:srgbClr val="F7B4A7"/>
                </a:solidFill>
                <a:latin typeface="Josefin Sans Bold"/>
              </a:rPr>
              <a:t>tracking</a:t>
            </a:r>
            <a:endParaRPr lang="en-US" sz="7000" dirty="0">
              <a:solidFill>
                <a:srgbClr val="F7B4A7"/>
              </a:solidFill>
              <a:latin typeface="Javanese Text" panose="02000000000000000000" pitchFamily="2" charset="0"/>
            </a:endParaRPr>
          </a:p>
        </p:txBody>
      </p:sp>
      <p:sp>
        <p:nvSpPr>
          <p:cNvPr id="6" name="Freeform 6">
            <a:extLst>
              <a:ext uri="{FF2B5EF4-FFF2-40B4-BE49-F238E27FC236}">
                <a16:creationId xmlns:a16="http://schemas.microsoft.com/office/drawing/2014/main" id="{94D9DD65-309C-C991-4308-CA87C4E13454}"/>
              </a:ext>
            </a:extLst>
          </p:cNvPr>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9334DB02-BAE3-B202-ABCC-940E2A2BC170}"/>
              </a:ext>
            </a:extLst>
          </p:cNvPr>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42907C66-19E6-8FF3-86FE-A3091299322E}"/>
              </a:ext>
            </a:extLst>
          </p:cNvPr>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42576116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fill="hold"/>
                                        <p:tgtEl>
                                          <p:spTgt spid="6"/>
                                        </p:tgtEl>
                                        <p:attrNameLst>
                                          <p:attrName>ppt_x</p:attrName>
                                        </p:attrNameLst>
                                      </p:cBhvr>
                                      <p:tavLst>
                                        <p:tav tm="0">
                                          <p:val>
                                            <p:strVal val="0-#ppt_w/2"/>
                                          </p:val>
                                        </p:tav>
                                        <p:tav tm="100000">
                                          <p:val>
                                            <p:strVal val="#ppt_x"/>
                                          </p:val>
                                        </p:tav>
                                      </p:tavLst>
                                    </p:anim>
                                    <p:anim calcmode="lin" valueType="num">
                                      <p:cBhvr additive="base">
                                        <p:cTn id="8" dur="7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900" fill="hold"/>
                                        <p:tgtEl>
                                          <p:spTgt spid="7"/>
                                        </p:tgtEl>
                                        <p:attrNameLst>
                                          <p:attrName>ppt_x</p:attrName>
                                        </p:attrNameLst>
                                      </p:cBhvr>
                                      <p:tavLst>
                                        <p:tav tm="0">
                                          <p:val>
                                            <p:strVal val="0-#ppt_w/2"/>
                                          </p:val>
                                        </p:tav>
                                        <p:tav tm="100000">
                                          <p:val>
                                            <p:strVal val="#ppt_x"/>
                                          </p:val>
                                        </p:tav>
                                      </p:tavLst>
                                    </p:anim>
                                    <p:anim calcmode="lin" valueType="num">
                                      <p:cBhvr additive="base">
                                        <p:cTn id="12" dur="9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00" fill="hold"/>
                                        <p:tgtEl>
                                          <p:spTgt spid="8"/>
                                        </p:tgtEl>
                                        <p:attrNameLst>
                                          <p:attrName>ppt_x</p:attrName>
                                        </p:attrNameLst>
                                      </p:cBhvr>
                                      <p:tavLst>
                                        <p:tav tm="0">
                                          <p:val>
                                            <p:strVal val="0-#ppt_w/2"/>
                                          </p:val>
                                        </p:tav>
                                        <p:tav tm="100000">
                                          <p:val>
                                            <p:strVal val="#ppt_x"/>
                                          </p:val>
                                        </p:tav>
                                      </p:tavLst>
                                    </p:anim>
                                    <p:anim calcmode="lin" valueType="num">
                                      <p:cBhvr additive="base">
                                        <p:cTn id="16" dur="12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6" fill="hold" grpId="1" nodeType="clickEffect">
                                  <p:stCondLst>
                                    <p:cond delay="25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6" fill="hold" grpId="1" nodeType="withEffect">
                                  <p:stCondLst>
                                    <p:cond delay="100"/>
                                  </p:stCondLst>
                                  <p:childTnLst>
                                    <p:anim calcmode="lin" valueType="num">
                                      <p:cBhvr additive="base">
                                        <p:cTn id="24" dur="500"/>
                                        <p:tgtEl>
                                          <p:spTgt spid="7"/>
                                        </p:tgtEl>
                                        <p:attrNameLst>
                                          <p:attrName>ppt_x</p:attrName>
                                        </p:attrNameLst>
                                      </p:cBhvr>
                                      <p:tavLst>
                                        <p:tav tm="0">
                                          <p:val>
                                            <p:strVal val="ppt_x"/>
                                          </p:val>
                                        </p:tav>
                                        <p:tav tm="100000">
                                          <p:val>
                                            <p:strVal val="1+ppt_w/2"/>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par>
                                <p:cTn id="27" presetID="2" presetClass="exit" presetSubtype="6" fill="hold" grpId="1" nodeType="withEffect">
                                  <p:stCondLst>
                                    <p:cond delay="200"/>
                                  </p:stCondLst>
                                  <p:childTnLst>
                                    <p:anim calcmode="lin" valueType="num">
                                      <p:cBhvr additive="base">
                                        <p:cTn id="28" dur="500"/>
                                        <p:tgtEl>
                                          <p:spTgt spid="8"/>
                                        </p:tgtEl>
                                        <p:attrNameLst>
                                          <p:attrName>ppt_x</p:attrName>
                                        </p:attrNameLst>
                                      </p:cBhvr>
                                      <p:tavLst>
                                        <p:tav tm="0">
                                          <p:val>
                                            <p:strVal val="ppt_x"/>
                                          </p:val>
                                        </p:tav>
                                        <p:tav tm="100000">
                                          <p:val>
                                            <p:strVal val="1+ppt_w/2"/>
                                          </p:val>
                                        </p:tav>
                                      </p:tavLst>
                                    </p:anim>
                                    <p:anim calcmode="lin" valueType="num">
                                      <p:cBhvr additive="base">
                                        <p:cTn id="29" dur="500"/>
                                        <p:tgtEl>
                                          <p:spTgt spid="8"/>
                                        </p:tgtEl>
                                        <p:attrNameLst>
                                          <p:attrName>ppt_y</p:attrName>
                                        </p:attrNameLst>
                                      </p:cBhvr>
                                      <p:tavLst>
                                        <p:tav tm="0">
                                          <p:val>
                                            <p:strVal val="ppt_y"/>
                                          </p:val>
                                        </p:tav>
                                        <p:tav tm="100000">
                                          <p:val>
                                            <p:strVal val="1+ppt_h/2"/>
                                          </p:val>
                                        </p:tav>
                                      </p:tavLst>
                                    </p:anim>
                                    <p:set>
                                      <p:cBhvr>
                                        <p:cTn id="3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EDC12821-703D-BBC9-993A-0352F6D320E5}"/>
            </a:ext>
          </a:extLst>
        </p:cNvPr>
        <p:cNvGrpSpPr/>
        <p:nvPr/>
      </p:nvGrpSpPr>
      <p:grpSpPr>
        <a:xfrm>
          <a:off x="0" y="0"/>
          <a:ext cx="0" cy="0"/>
          <a:chOff x="0" y="0"/>
          <a:chExt cx="0" cy="0"/>
        </a:xfrm>
      </p:grpSpPr>
      <p:sp>
        <p:nvSpPr>
          <p:cNvPr id="6" name="Freeform 11">
            <a:extLst>
              <a:ext uri="{FF2B5EF4-FFF2-40B4-BE49-F238E27FC236}">
                <a16:creationId xmlns:a16="http://schemas.microsoft.com/office/drawing/2014/main" id="{3907CB7D-719B-6FF6-1716-2CAACDD5632A}"/>
              </a:ext>
            </a:extLst>
          </p:cNvPr>
          <p:cNvSpPr/>
          <p:nvPr/>
        </p:nvSpPr>
        <p:spPr>
          <a:xfrm rot="714594">
            <a:off x="13397109" y="-160818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Josefin Sans" panose="020B0604020202020204" charset="0"/>
            </a:endParaRPr>
          </a:p>
        </p:txBody>
      </p:sp>
      <p:sp>
        <p:nvSpPr>
          <p:cNvPr id="7" name="Freeform 9">
            <a:extLst>
              <a:ext uri="{FF2B5EF4-FFF2-40B4-BE49-F238E27FC236}">
                <a16:creationId xmlns:a16="http://schemas.microsoft.com/office/drawing/2014/main" id="{DF4575B3-6793-4961-5879-DE0693A741EB}"/>
              </a:ext>
            </a:extLst>
          </p:cNvPr>
          <p:cNvSpPr/>
          <p:nvPr/>
        </p:nvSpPr>
        <p:spPr>
          <a:xfrm rot="19765709" flipH="1">
            <a:off x="14212320" y="8392981"/>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Josefin Sans" panose="020B0604020202020204" charset="0"/>
            </a:endParaRPr>
          </a:p>
        </p:txBody>
      </p:sp>
      <p:sp>
        <p:nvSpPr>
          <p:cNvPr id="2" name="TextBox 1">
            <a:extLst>
              <a:ext uri="{FF2B5EF4-FFF2-40B4-BE49-F238E27FC236}">
                <a16:creationId xmlns:a16="http://schemas.microsoft.com/office/drawing/2014/main" id="{C9EBC0B1-C67E-729E-D3E7-42E12F0B9539}"/>
              </a:ext>
            </a:extLst>
          </p:cNvPr>
          <p:cNvSpPr txBox="1"/>
          <p:nvPr/>
        </p:nvSpPr>
        <p:spPr>
          <a:xfrm>
            <a:off x="381000" y="4167917"/>
            <a:ext cx="16687800" cy="3785652"/>
          </a:xfrm>
          <a:prstGeom prst="rect">
            <a:avLst/>
          </a:prstGeom>
          <a:noFill/>
        </p:spPr>
        <p:txBody>
          <a:bodyPr wrap="square">
            <a:spAutoFit/>
          </a:bodyPr>
          <a:lstStyle/>
          <a:p>
            <a:pPr lvl="2"/>
            <a:r>
              <a:rPr lang="vi-VN" sz="4800" dirty="0" err="1">
                <a:solidFill>
                  <a:srgbClr val="FF0000"/>
                </a:solidFill>
              </a:rPr>
              <a:t>Bug</a:t>
            </a:r>
            <a:r>
              <a:rPr lang="vi-VN" sz="4800" dirty="0">
                <a:solidFill>
                  <a:srgbClr val="FF0000"/>
                </a:solidFill>
              </a:rPr>
              <a:t> </a:t>
            </a:r>
            <a:r>
              <a:rPr lang="vi-VN" sz="4800" dirty="0" err="1">
                <a:solidFill>
                  <a:srgbClr val="FF0000"/>
                </a:solidFill>
              </a:rPr>
              <a:t>tracking</a:t>
            </a:r>
            <a:r>
              <a:rPr lang="vi-VN" sz="4800" dirty="0">
                <a:solidFill>
                  <a:srgbClr val="FF0000"/>
                </a:solidFill>
              </a:rPr>
              <a:t> là quá trình ghi nhận, quản lý và theo dõi các lỗi (</a:t>
            </a:r>
            <a:r>
              <a:rPr lang="vi-VN" sz="4800" dirty="0" err="1">
                <a:solidFill>
                  <a:srgbClr val="FF0000"/>
                </a:solidFill>
              </a:rPr>
              <a:t>bugs</a:t>
            </a:r>
            <a:r>
              <a:rPr lang="vi-VN" sz="4800" dirty="0">
                <a:solidFill>
                  <a:srgbClr val="FF0000"/>
                </a:solidFill>
              </a:rPr>
              <a:t>) phát sinh trong quá trình phát triển và kiểm thử phần mềm. Đây là một phần không thể thiếu để duy trì chất lượng và hiệu suất của sản phẩm, giúp đảm bảo rằng các lỗi được phát hiện và xử lý kịp thời</a:t>
            </a:r>
            <a:endParaRPr lang="vi-VN" sz="4800" dirty="0">
              <a:solidFill>
                <a:srgbClr val="FF0000"/>
              </a:solidFill>
              <a:latin typeface="Josefin Sans" panose="020B0604020202020204" charset="0"/>
            </a:endParaRPr>
          </a:p>
        </p:txBody>
      </p:sp>
      <p:sp>
        <p:nvSpPr>
          <p:cNvPr id="9" name="TextBox 4">
            <a:extLst>
              <a:ext uri="{FF2B5EF4-FFF2-40B4-BE49-F238E27FC236}">
                <a16:creationId xmlns:a16="http://schemas.microsoft.com/office/drawing/2014/main" id="{30EBB38F-F03F-EB4F-B297-FA78358F9A3C}"/>
              </a:ext>
            </a:extLst>
          </p:cNvPr>
          <p:cNvSpPr txBox="1"/>
          <p:nvPr/>
        </p:nvSpPr>
        <p:spPr>
          <a:xfrm>
            <a:off x="1219200" y="1714500"/>
            <a:ext cx="16535400" cy="986809"/>
          </a:xfrm>
          <a:prstGeom prst="rect">
            <a:avLst/>
          </a:prstGeom>
        </p:spPr>
        <p:txBody>
          <a:bodyPr lIns="0" tIns="0" rIns="0" bIns="0" rtlCol="0" anchor="t">
            <a:spAutoFit/>
          </a:bodyPr>
          <a:lstStyle/>
          <a:p>
            <a:pPr>
              <a:lnSpc>
                <a:spcPts val="7680"/>
              </a:lnSpc>
            </a:pPr>
            <a:r>
              <a:rPr lang="vi-VN" sz="6400" b="1" dirty="0">
                <a:solidFill>
                  <a:srgbClr val="31356E"/>
                </a:solidFill>
                <a:latin typeface="Josefin Sans" panose="020B0604020202020204" charset="0"/>
              </a:rPr>
              <a:t>2.1 </a:t>
            </a:r>
            <a:r>
              <a:rPr lang="vi-VN" sz="6400" b="1" dirty="0" err="1">
                <a:solidFill>
                  <a:srgbClr val="31356E"/>
                </a:solidFill>
                <a:latin typeface="Josefin Sans" panose="020B0604020202020204" charset="0"/>
              </a:rPr>
              <a:t>Bug</a:t>
            </a:r>
            <a:r>
              <a:rPr lang="vi-VN" sz="6400" b="1" dirty="0">
                <a:solidFill>
                  <a:srgbClr val="31356E"/>
                </a:solidFill>
                <a:latin typeface="Josefin Sans" panose="020B0604020202020204" charset="0"/>
              </a:rPr>
              <a:t> </a:t>
            </a:r>
            <a:r>
              <a:rPr lang="vi-VN" sz="6400" b="1" dirty="0" err="1">
                <a:solidFill>
                  <a:srgbClr val="31356E"/>
                </a:solidFill>
                <a:latin typeface="Josefin Sans" panose="020B0604020202020204" charset="0"/>
              </a:rPr>
              <a:t>Tracking</a:t>
            </a:r>
            <a:r>
              <a:rPr lang="vi-VN" sz="6400" b="1" dirty="0">
                <a:solidFill>
                  <a:srgbClr val="31356E"/>
                </a:solidFill>
                <a:latin typeface="Josefin Sans" panose="020B0604020202020204" charset="0"/>
              </a:rPr>
              <a:t> là gì?</a:t>
            </a:r>
            <a:endParaRPr lang="en-US" sz="6400" b="1" dirty="0">
              <a:solidFill>
                <a:srgbClr val="31356E"/>
              </a:solidFill>
              <a:latin typeface="Josefin Sans" panose="020B0604020202020204" charset="0"/>
            </a:endParaRPr>
          </a:p>
        </p:txBody>
      </p:sp>
    </p:spTree>
    <p:extLst>
      <p:ext uri="{BB962C8B-B14F-4D97-AF65-F5344CB8AC3E}">
        <p14:creationId xmlns:p14="http://schemas.microsoft.com/office/powerpoint/2010/main" val="3259318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p:tgtEl>
                                          <p:spTgt spid="6"/>
                                        </p:tgtEl>
                                        <p:attrNameLst>
                                          <p:attrName>ppt_x</p:attrName>
                                        </p:attrNameLst>
                                      </p:cBhvr>
                                      <p:tavLst>
                                        <p:tav tm="0">
                                          <p:val>
                                            <p:strVal val="#ppt_x-#ppt_w*1.125000"/>
                                          </p:val>
                                        </p:tav>
                                        <p:tav tm="100000">
                                          <p:val>
                                            <p:strVal val="#ppt_x"/>
                                          </p:val>
                                        </p:tav>
                                      </p:tavLst>
                                    </p:anim>
                                    <p:animEffect transition="in" filter="wipe(right)">
                                      <p:cBhvr>
                                        <p:cTn id="8" dur="700"/>
                                        <p:tgtEl>
                                          <p:spTgt spid="6"/>
                                        </p:tgtEl>
                                      </p:cBhvr>
                                    </p:animEffect>
                                  </p:childTnLst>
                                </p:cTn>
                              </p:par>
                              <p:par>
                                <p:cTn id="9" presetID="42" presetClass="entr" presetSubtype="0" fill="hold" grpId="0" nodeType="withEffect">
                                  <p:stCondLst>
                                    <p:cond delay="6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800"/>
                                        <p:tgtEl>
                                          <p:spTgt spid="7"/>
                                        </p:tgtEl>
                                      </p:cBhvr>
                                    </p:animEffect>
                                    <p:anim calcmode="lin" valueType="num">
                                      <p:cBhvr>
                                        <p:cTn id="12" dur="800" fill="hold"/>
                                        <p:tgtEl>
                                          <p:spTgt spid="7"/>
                                        </p:tgtEl>
                                        <p:attrNameLst>
                                          <p:attrName>ppt_x</p:attrName>
                                        </p:attrNameLst>
                                      </p:cBhvr>
                                      <p:tavLst>
                                        <p:tav tm="0">
                                          <p:val>
                                            <p:strVal val="#ppt_x"/>
                                          </p:val>
                                        </p:tav>
                                        <p:tav tm="100000">
                                          <p:val>
                                            <p:strVal val="#ppt_x"/>
                                          </p:val>
                                        </p:tav>
                                      </p:tavLst>
                                    </p:anim>
                                    <p:anim calcmode="lin" valueType="num">
                                      <p:cBhvr>
                                        <p:cTn id="13" dur="800" fill="hold"/>
                                        <p:tgtEl>
                                          <p:spTgt spid="7"/>
                                        </p:tgtEl>
                                        <p:attrNameLst>
                                          <p:attrName>ppt_y</p:attrName>
                                        </p:attrNameLst>
                                      </p:cBhvr>
                                      <p:tavLst>
                                        <p:tav tm="0">
                                          <p:val>
                                            <p:strVal val="#ppt_y+.1"/>
                                          </p:val>
                                        </p:tav>
                                        <p:tav tm="100000">
                                          <p:val>
                                            <p:strVal val="#ppt_y"/>
                                          </p:val>
                                        </p:tav>
                                      </p:tavLst>
                                    </p:anim>
                                  </p:childTnLst>
                                </p:cTn>
                              </p:par>
                              <p:par>
                                <p:cTn id="14" presetID="22" presetClass="entr" presetSubtype="4" fill="hold" grpId="0" nodeType="withEffect">
                                  <p:stCondLst>
                                    <p:cond delay="1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4385</TotalTime>
  <Words>1879</Words>
  <Application>Microsoft Macintosh PowerPoint</Application>
  <PresentationFormat>Custom</PresentationFormat>
  <Paragraphs>205</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Josefin Sans</vt:lpstr>
      <vt:lpstr>Calibri</vt:lpstr>
      <vt:lpstr>Courier New</vt:lpstr>
      <vt:lpstr>Josefin Sans Bold</vt:lpstr>
      <vt:lpstr>Javanese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Các thành phần Cùng kích thước &amp; Giả lập Công nghệ trong Giáo dục Bản thuyết trình Công nghệ</dc:title>
  <dc:creator>HP</dc:creator>
  <cp:lastModifiedBy>Lâm The Rin</cp:lastModifiedBy>
  <cp:revision>30</cp:revision>
  <dcterms:created xsi:type="dcterms:W3CDTF">2006-08-16T00:00:00Z</dcterms:created>
  <dcterms:modified xsi:type="dcterms:W3CDTF">2024-11-16T16:51:14Z</dcterms:modified>
  <dc:identifier>DAFxkjKb0RQ</dc:identifier>
</cp:coreProperties>
</file>